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66"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1" r:id="rId26"/>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UKczI33UIOPRs3mdc8vwjUMyy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37" d="100"/>
          <a:sy n="37" d="100"/>
        </p:scale>
        <p:origin x="-366" y="-34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3644562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43159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3728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80934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15772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15772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28498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1888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88628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83077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02834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45952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 name="Picture 8"/>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241298" y="223009"/>
            <a:ext cx="1308102" cy="137089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60000"/>
          </a:schemeClr>
        </a:solidFill>
        <a:effectLst/>
      </p:bgPr>
    </p:bg>
    <p:spTree>
      <p:nvGrpSpPr>
        <p:cNvPr id="1" name="Shape 89"/>
        <p:cNvGrpSpPr/>
        <p:nvPr/>
      </p:nvGrpSpPr>
      <p:grpSpPr>
        <a:xfrm>
          <a:off x="0" y="0"/>
          <a:ext cx="0" cy="0"/>
          <a:chOff x="0" y="0"/>
          <a:chExt cx="0" cy="0"/>
        </a:xfrm>
      </p:grpSpPr>
      <p:sp>
        <p:nvSpPr>
          <p:cNvPr id="90" name="Google Shape;90;p1"/>
          <p:cNvSpPr/>
          <p:nvPr/>
        </p:nvSpPr>
        <p:spPr>
          <a:xfrm>
            <a:off x="15659100" y="0"/>
            <a:ext cx="2628900" cy="10287000"/>
          </a:xfrm>
          <a:prstGeom prst="rect">
            <a:avLst/>
          </a:prstGeom>
          <a:solidFill>
            <a:srgbClr val="F6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94" name="Google Shape;94;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
        <p:nvSpPr>
          <p:cNvPr id="7" name="Google Shape;52;p13"/>
          <p:cNvSpPr txBox="1">
            <a:spLocks/>
          </p:cNvSpPr>
          <p:nvPr/>
        </p:nvSpPr>
        <p:spPr>
          <a:xfrm>
            <a:off x="3187996" y="4703134"/>
            <a:ext cx="8677939" cy="201664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480"/>
              </a:spcBef>
              <a:spcAft>
                <a:spcPts val="0"/>
              </a:spcAft>
              <a:buClr>
                <a:srgbClr val="FF0000"/>
              </a:buClr>
              <a:buSzPts val="1450"/>
              <a:buFont typeface="Times New Roman"/>
              <a:buChar char="●"/>
              <a:tabLst/>
              <a:defRPr/>
            </a:pPr>
            <a:r>
              <a:rPr kumimoji="0" lang="en-US" sz="2400" b="1" i="0" u="none" strike="noStrike" kern="0" cap="none" spc="0" normalizeH="0" baseline="0" noProof="0" dirty="0" smtClean="0">
                <a:ln>
                  <a:noFill/>
                </a:ln>
                <a:solidFill>
                  <a:srgbClr val="FF0000"/>
                </a:solidFill>
                <a:effectLst/>
                <a:uLnTx/>
                <a:uFillTx/>
                <a:latin typeface="Times New Roman"/>
                <a:ea typeface="Times New Roman"/>
                <a:cs typeface="Times New Roman"/>
                <a:sym typeface="Times New Roman"/>
              </a:rPr>
              <a:t> </a:t>
            </a:r>
            <a:r>
              <a:rPr kumimoji="0" lang="en-US" sz="3600" b="1" i="0" u="sng" strike="noStrike" kern="0" cap="none" spc="0" normalizeH="0" baseline="0" noProof="0" dirty="0" smtClean="0">
                <a:ln>
                  <a:noFill/>
                </a:ln>
                <a:solidFill>
                  <a:srgbClr val="FF3300"/>
                </a:solidFill>
                <a:effectLst/>
                <a:uLnTx/>
                <a:uFillTx/>
                <a:latin typeface="Times New Roman"/>
                <a:ea typeface="Times New Roman"/>
                <a:cs typeface="Times New Roman"/>
                <a:sym typeface="Times New Roman"/>
              </a:rPr>
              <a:t>Class</a:t>
            </a:r>
            <a:r>
              <a:rPr kumimoji="0" lang="en-US" sz="3600" b="1" i="0" u="none" strike="noStrike" kern="0" cap="none" spc="0" normalizeH="0" baseline="0" noProof="0" dirty="0" smtClean="0">
                <a:ln>
                  <a:noFill/>
                </a:ln>
                <a:solidFill>
                  <a:srgbClr val="336600"/>
                </a:solidFill>
                <a:effectLst/>
                <a:uLnTx/>
                <a:uFillTx/>
                <a:latin typeface="Times New Roman"/>
                <a:ea typeface="Times New Roman"/>
                <a:cs typeface="Times New Roman"/>
                <a:sym typeface="Times New Roman"/>
              </a:rPr>
              <a:t>                                   </a:t>
            </a:r>
            <a:r>
              <a:rPr kumimoji="0" lang="en-US" sz="3600" b="1" i="0" u="none" strike="noStrike" kern="0" cap="none" spc="0" normalizeH="0" baseline="0" noProof="0" dirty="0" smtClean="0">
                <a:ln>
                  <a:noFill/>
                </a:ln>
                <a:solidFill>
                  <a:srgbClr val="0000FF"/>
                </a:solidFill>
                <a:effectLst/>
                <a:uLnTx/>
                <a:uFillTx/>
                <a:latin typeface="Times New Roman"/>
                <a:ea typeface="Times New Roman"/>
                <a:cs typeface="Times New Roman"/>
                <a:sym typeface="Times New Roman"/>
              </a:rPr>
              <a:t>:- X</a:t>
            </a:r>
            <a:endParaRPr kumimoji="0" lang="en-US" sz="3600" b="0" i="0" u="none" strike="noStrike" kern="0" cap="none" spc="0" normalizeH="0" baseline="0" noProof="0" dirty="0" smtClean="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F0000"/>
              </a:buClr>
              <a:buSzPts val="1450"/>
              <a:buFont typeface="Times New Roman"/>
              <a:buChar char="●"/>
              <a:tabLst/>
              <a:defRPr/>
            </a:pPr>
            <a:r>
              <a:rPr kumimoji="0" lang="en-US" sz="3600" b="1" i="0" u="none" strike="noStrike" kern="0" cap="none" spc="0" normalizeH="0" baseline="0" noProof="0" dirty="0" smtClean="0">
                <a:ln>
                  <a:noFill/>
                </a:ln>
                <a:solidFill>
                  <a:srgbClr val="FF3300"/>
                </a:solidFill>
                <a:effectLst/>
                <a:uLnTx/>
                <a:uFillTx/>
                <a:latin typeface="Times New Roman"/>
                <a:ea typeface="Times New Roman"/>
                <a:cs typeface="Times New Roman"/>
                <a:sym typeface="Times New Roman"/>
              </a:rPr>
              <a:t> </a:t>
            </a:r>
            <a:r>
              <a:rPr kumimoji="0" lang="en-US" sz="3600" b="1" i="0" u="sng" strike="noStrike" kern="0" cap="none" spc="0" normalizeH="0" baseline="0" noProof="0" dirty="0" smtClean="0">
                <a:ln>
                  <a:noFill/>
                </a:ln>
                <a:solidFill>
                  <a:srgbClr val="FF3300"/>
                </a:solidFill>
                <a:effectLst/>
                <a:uLnTx/>
                <a:uFillTx/>
                <a:latin typeface="Times New Roman"/>
                <a:ea typeface="Times New Roman"/>
                <a:cs typeface="Times New Roman"/>
                <a:sym typeface="Times New Roman"/>
              </a:rPr>
              <a:t>Subject</a:t>
            </a:r>
            <a:r>
              <a:rPr kumimoji="0" lang="en-US" sz="3600" b="1" i="0" u="none" strike="noStrike" kern="0" cap="none" spc="0" normalizeH="0" baseline="0" noProof="0" dirty="0" smtClean="0">
                <a:ln>
                  <a:noFill/>
                </a:ln>
                <a:solidFill>
                  <a:srgbClr val="336600"/>
                </a:solidFill>
                <a:effectLst/>
                <a:uLnTx/>
                <a:uFillTx/>
                <a:latin typeface="Times New Roman"/>
                <a:ea typeface="Times New Roman"/>
                <a:cs typeface="Times New Roman"/>
                <a:sym typeface="Times New Roman"/>
              </a:rPr>
              <a:t>                               </a:t>
            </a:r>
            <a:r>
              <a:rPr kumimoji="0" lang="en-US" sz="3600" b="1" i="0" u="none" strike="noStrike" kern="0" cap="none" spc="0" normalizeH="0" baseline="0" noProof="0" dirty="0" smtClean="0">
                <a:ln>
                  <a:noFill/>
                </a:ln>
                <a:solidFill>
                  <a:srgbClr val="0000FF"/>
                </a:solidFill>
                <a:effectLst/>
                <a:uLnTx/>
                <a:uFillTx/>
                <a:latin typeface="Times New Roman"/>
                <a:ea typeface="Times New Roman"/>
                <a:cs typeface="Times New Roman"/>
                <a:sym typeface="Times New Roman"/>
              </a:rPr>
              <a:t>:- Science</a:t>
            </a:r>
            <a:endParaRPr kumimoji="0" lang="en-US" sz="3600" b="0" i="0" u="none" strike="noStrike" kern="0" cap="none" spc="0" normalizeH="0" baseline="0" noProof="0" dirty="0" smtClean="0">
              <a:ln>
                <a:noFill/>
              </a:ln>
              <a:solidFill>
                <a:srgbClr val="FF0000"/>
              </a:solidFill>
              <a:effectLst/>
              <a:uLnTx/>
              <a:uFillTx/>
              <a:latin typeface="Times New Roman"/>
              <a:ea typeface="Times New Roman"/>
              <a:cs typeface="Times New Roman"/>
              <a:sym typeface="Times New Roman"/>
            </a:endParaRPr>
          </a:p>
          <a:p>
            <a:pPr marL="342900" marR="0" lvl="0" indent="-273050" algn="l" defTabSz="914400" rtl="0" eaLnBrk="1" fontAlgn="auto" latinLnBrk="0" hangingPunct="1">
              <a:lnSpc>
                <a:spcPct val="100000"/>
              </a:lnSpc>
              <a:spcBef>
                <a:spcPts val="360"/>
              </a:spcBef>
              <a:spcAft>
                <a:spcPts val="0"/>
              </a:spcAft>
              <a:buClr>
                <a:srgbClr val="FF0000"/>
              </a:buClr>
              <a:buSzPts val="1100"/>
              <a:buFont typeface="Times New Roman"/>
              <a:buNone/>
              <a:tabLst/>
              <a:defRPr/>
            </a:pPr>
            <a:endParaRPr kumimoji="0" lang="en-US"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sp>
        <p:nvSpPr>
          <p:cNvPr id="8" name="Rectangle 4"/>
          <p:cNvSpPr txBox="1">
            <a:spLocks noChangeArrowheads="1"/>
          </p:cNvSpPr>
          <p:nvPr/>
        </p:nvSpPr>
        <p:spPr>
          <a:xfrm>
            <a:off x="3666744" y="1636776"/>
            <a:ext cx="8686800" cy="2133600"/>
          </a:xfrm>
          <a:prstGeom prst="rect">
            <a:avLst/>
          </a:prstGeom>
          <a:no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sng" strike="noStrike" kern="0" cap="none" spc="0" normalizeH="0" baseline="0" noProof="0" dirty="0" smtClean="0">
                <a:ln>
                  <a:noFill/>
                </a:ln>
                <a:solidFill>
                  <a:srgbClr val="0070C0"/>
                </a:solidFill>
                <a:effectLst/>
                <a:uLnTx/>
                <a:uFillTx/>
                <a:latin typeface="Times New Roman" pitchFamily="18" charset="0"/>
                <a:ea typeface="Arial"/>
                <a:cs typeface="Arial"/>
                <a:sym typeface="Arial"/>
              </a:rPr>
              <a:t>CHAPTER - 7</a:t>
            </a:r>
            <a:r>
              <a:rPr kumimoji="0" lang="en-US" sz="4000" b="1" i="0" u="sng"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
            </a:r>
            <a:br>
              <a:rPr kumimoji="0" lang="en-US" sz="4000" b="1" i="0" u="sng"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br>
            <a:r>
              <a:rPr kumimoji="0" lang="en-US" sz="4000" b="1" i="0" u="sng" strike="noStrike" kern="0" cap="none" spc="0" normalizeH="0" baseline="0" noProof="0" dirty="0" smtClean="0">
                <a:ln>
                  <a:noFill/>
                </a:ln>
                <a:solidFill>
                  <a:srgbClr val="000000"/>
                </a:solidFill>
                <a:effectLst/>
                <a:uLnTx/>
                <a:uFillTx/>
                <a:latin typeface="Arial"/>
                <a:ea typeface="Arial"/>
                <a:cs typeface="Arial"/>
                <a:sym typeface="Arial"/>
              </a:rPr>
              <a:t/>
            </a:r>
            <a:br>
              <a:rPr kumimoji="0" lang="en-US" sz="4000" b="1" i="0" u="sng" strike="noStrike" kern="0" cap="none" spc="0" normalizeH="0" baseline="0" noProof="0" dirty="0" smtClean="0">
                <a:ln>
                  <a:noFill/>
                </a:ln>
                <a:solidFill>
                  <a:srgbClr val="000000"/>
                </a:solidFill>
                <a:effectLst/>
                <a:uLnTx/>
                <a:uFillTx/>
                <a:latin typeface="Arial"/>
                <a:ea typeface="Arial"/>
                <a:cs typeface="Arial"/>
                <a:sym typeface="Arial"/>
              </a:rPr>
            </a:br>
            <a:r>
              <a:rPr kumimoji="0" lang="en-US" sz="4000" b="1" i="0" u="sng" strike="noStrike" kern="0" cap="none" spc="0" normalizeH="0" baseline="0" noProof="0" dirty="0" smtClean="0">
                <a:ln>
                  <a:noFill/>
                </a:ln>
                <a:solidFill>
                  <a:srgbClr val="660066"/>
                </a:solidFill>
                <a:effectLst/>
                <a:uLnTx/>
                <a:uFillTx/>
                <a:latin typeface="Times New Roman" pitchFamily="18" charset="0"/>
                <a:ea typeface="Arial"/>
                <a:cs typeface="Arial"/>
                <a:sym typeface="Arial"/>
              </a:rPr>
              <a:t>CONTROL  AND  COORDINATION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68"/>
        <p:cNvGrpSpPr/>
        <p:nvPr/>
      </p:nvGrpSpPr>
      <p:grpSpPr>
        <a:xfrm>
          <a:off x="0" y="0"/>
          <a:ext cx="0" cy="0"/>
          <a:chOff x="0" y="0"/>
          <a:chExt cx="0" cy="0"/>
        </a:xfrm>
      </p:grpSpPr>
      <p:sp>
        <p:nvSpPr>
          <p:cNvPr id="169" name="Google Shape;169;p9"/>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10</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8" name="Picture 3" descr="ibrain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168400" y="2311400"/>
            <a:ext cx="6982692" cy="5689600"/>
          </a:xfrm>
          <a:prstGeom prst="rect">
            <a:avLst/>
          </a:prstGeom>
          <a:noFill/>
        </p:spPr>
      </p:pic>
      <p:sp>
        <p:nvSpPr>
          <p:cNvPr id="9" name="Rectangle 2"/>
          <p:cNvSpPr txBox="1">
            <a:spLocks noChangeArrowheads="1"/>
          </p:cNvSpPr>
          <p:nvPr/>
        </p:nvSpPr>
        <p:spPr>
          <a:xfrm>
            <a:off x="5181600" y="1143000"/>
            <a:ext cx="7772400" cy="609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sng"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HUMAN BRAIN</a:t>
            </a:r>
          </a:p>
        </p:txBody>
      </p:sp>
      <p:pic>
        <p:nvPicPr>
          <p:cNvPr id="11" name="Pictur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469648" y="2365279"/>
            <a:ext cx="8141594" cy="58389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78"/>
        <p:cNvGrpSpPr/>
        <p:nvPr/>
      </p:nvGrpSpPr>
      <p:grpSpPr>
        <a:xfrm>
          <a:off x="0" y="0"/>
          <a:ext cx="0" cy="0"/>
          <a:chOff x="0" y="0"/>
          <a:chExt cx="0" cy="0"/>
        </a:xfrm>
      </p:grpSpPr>
      <p:sp>
        <p:nvSpPr>
          <p:cNvPr id="179" name="Google Shape;179;p10"/>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11</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7" name="Rectangle 5"/>
          <p:cNvSpPr txBox="1">
            <a:spLocks noChangeArrowheads="1"/>
          </p:cNvSpPr>
          <p:nvPr/>
        </p:nvSpPr>
        <p:spPr>
          <a:xfrm>
            <a:off x="1930400" y="1701800"/>
            <a:ext cx="8763000" cy="2082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The spinal cord starts from the brain and extends through the vertebral column.  It has 31 pairs of spinal nerves.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It carries messages to and from the brain.  It also controls reflex actions.</a:t>
            </a:r>
          </a:p>
        </p:txBody>
      </p:sp>
      <p:sp>
        <p:nvSpPr>
          <p:cNvPr id="8" name="Rectangle 4"/>
          <p:cNvSpPr txBox="1">
            <a:spLocks noChangeArrowheads="1"/>
          </p:cNvSpPr>
          <p:nvPr/>
        </p:nvSpPr>
        <p:spPr>
          <a:xfrm>
            <a:off x="2006600" y="609600"/>
            <a:ext cx="7772400" cy="5334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d) </a:t>
            </a:r>
            <a:r>
              <a:rPr kumimoji="0" lang="en-US" sz="4400" b="1" i="0" u="sng"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Spinal cord :-</a:t>
            </a:r>
          </a:p>
        </p:txBody>
      </p:sp>
      <p:pic>
        <p:nvPicPr>
          <p:cNvPr id="9" name="Picture 7" descr="spinal_cor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16200" y="4318000"/>
            <a:ext cx="8915400" cy="548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
        <p:nvSpPr>
          <p:cNvPr id="9" name="Rectangle 3"/>
          <p:cNvSpPr>
            <a:spLocks noGrp="1" noChangeArrowheads="1"/>
          </p:cNvSpPr>
          <p:nvPr>
            <p:ph type="subTitle" idx="1"/>
          </p:nvPr>
        </p:nvSpPr>
        <p:spPr>
          <a:xfrm>
            <a:off x="1854200" y="1371600"/>
            <a:ext cx="11277600" cy="3327400"/>
          </a:xfrm>
        </p:spPr>
        <p:txBody>
          <a:bodyPr>
            <a:noAutofit/>
          </a:bodyPr>
          <a:lstStyle/>
          <a:p>
            <a:pPr algn="l" eaLnBrk="1" hangingPunct="1"/>
            <a:r>
              <a:rPr lang="en-US" dirty="0" smtClean="0"/>
              <a:t>     </a:t>
            </a:r>
            <a:r>
              <a:rPr lang="en-US" b="1" dirty="0" smtClean="0">
                <a:solidFill>
                  <a:srgbClr val="0000FF"/>
                </a:solidFill>
              </a:rPr>
              <a:t>Reflex action is a sudden, </a:t>
            </a:r>
            <a:r>
              <a:rPr lang="en-US" b="1" dirty="0" err="1" smtClean="0">
                <a:solidFill>
                  <a:srgbClr val="0000FF"/>
                </a:solidFill>
              </a:rPr>
              <a:t>unconcious</a:t>
            </a:r>
            <a:r>
              <a:rPr lang="en-US" b="1" dirty="0" smtClean="0">
                <a:solidFill>
                  <a:srgbClr val="0000FF"/>
                </a:solidFill>
              </a:rPr>
              <a:t> and involuntary response of the effectors to a stimulus.</a:t>
            </a:r>
          </a:p>
          <a:p>
            <a:pPr algn="l" eaLnBrk="1" hangingPunct="1"/>
            <a:r>
              <a:rPr lang="en-US" b="1" dirty="0" smtClean="0">
                <a:solidFill>
                  <a:srgbClr val="0000FF"/>
                </a:solidFill>
              </a:rPr>
              <a:t>  </a:t>
            </a:r>
            <a:r>
              <a:rPr lang="en-US" b="1" dirty="0" err="1" smtClean="0">
                <a:solidFill>
                  <a:srgbClr val="0000FF"/>
                </a:solidFill>
              </a:rPr>
              <a:t>Eg</a:t>
            </a:r>
            <a:r>
              <a:rPr lang="en-US" b="1" dirty="0" smtClean="0">
                <a:solidFill>
                  <a:srgbClr val="0000FF"/>
                </a:solidFill>
              </a:rPr>
              <a:t> :- We suddenly withdraw our hand if we suddenly touch a hot object.</a:t>
            </a:r>
          </a:p>
          <a:p>
            <a:pPr algn="l" eaLnBrk="1" hangingPunct="1"/>
            <a:r>
              <a:rPr lang="en-US" b="1" dirty="0" smtClean="0">
                <a:solidFill>
                  <a:srgbClr val="0000FF"/>
                </a:solidFill>
              </a:rPr>
              <a:t>      In this reflex action, the nerves in the skin </a:t>
            </a:r>
            <a:r>
              <a:rPr lang="en-US" b="1" dirty="0" smtClean="0">
                <a:solidFill>
                  <a:srgbClr val="FF3300"/>
                </a:solidFill>
              </a:rPr>
              <a:t>(receptor)</a:t>
            </a:r>
            <a:r>
              <a:rPr lang="en-US" b="1" dirty="0" smtClean="0">
                <a:solidFill>
                  <a:srgbClr val="0000FF"/>
                </a:solidFill>
              </a:rPr>
              <a:t> detects the heat and passes the message through the  </a:t>
            </a:r>
            <a:r>
              <a:rPr lang="en-US" b="1" dirty="0" smtClean="0">
                <a:solidFill>
                  <a:srgbClr val="FF3300"/>
                </a:solidFill>
              </a:rPr>
              <a:t>sensory nerves</a:t>
            </a:r>
            <a:r>
              <a:rPr lang="en-US" b="1" dirty="0" smtClean="0">
                <a:solidFill>
                  <a:srgbClr val="0000FF"/>
                </a:solidFill>
              </a:rPr>
              <a:t> to the spinal </a:t>
            </a:r>
            <a:r>
              <a:rPr lang="en-US" b="1" dirty="0" smtClean="0">
                <a:solidFill>
                  <a:srgbClr val="FF3300"/>
                </a:solidFill>
              </a:rPr>
              <a:t>cord.</a:t>
            </a:r>
            <a:r>
              <a:rPr lang="en-US" b="1" dirty="0" smtClean="0">
                <a:solidFill>
                  <a:srgbClr val="0000FF"/>
                </a:solidFill>
              </a:rPr>
              <a:t> Then the information passes through the </a:t>
            </a:r>
            <a:r>
              <a:rPr lang="en-US" b="1" dirty="0" smtClean="0">
                <a:solidFill>
                  <a:srgbClr val="FF3300"/>
                </a:solidFill>
              </a:rPr>
              <a:t>motor nerves</a:t>
            </a:r>
            <a:r>
              <a:rPr lang="en-US" b="1" dirty="0" smtClean="0">
                <a:solidFill>
                  <a:srgbClr val="0000FF"/>
                </a:solidFill>
              </a:rPr>
              <a:t> to the muscles </a:t>
            </a:r>
            <a:r>
              <a:rPr lang="en-US" b="1" dirty="0" smtClean="0">
                <a:solidFill>
                  <a:srgbClr val="FF3300"/>
                </a:solidFill>
              </a:rPr>
              <a:t>(effector)</a:t>
            </a:r>
            <a:r>
              <a:rPr lang="en-US" b="1" dirty="0" smtClean="0">
                <a:solidFill>
                  <a:srgbClr val="0000FF"/>
                </a:solidFill>
              </a:rPr>
              <a:t> of the hand and we withdraw our hand.</a:t>
            </a:r>
            <a:r>
              <a:rPr lang="en-US" dirty="0" smtClean="0">
                <a:solidFill>
                  <a:srgbClr val="0000FF"/>
                </a:solidFill>
              </a:rPr>
              <a:t>    </a:t>
            </a:r>
          </a:p>
        </p:txBody>
      </p:sp>
      <p:sp>
        <p:nvSpPr>
          <p:cNvPr id="10" name="Rectangle 2"/>
          <p:cNvSpPr>
            <a:spLocks noGrp="1" noChangeArrowheads="1"/>
          </p:cNvSpPr>
          <p:nvPr>
            <p:ph type="ctrTitle"/>
          </p:nvPr>
        </p:nvSpPr>
        <p:spPr>
          <a:xfrm>
            <a:off x="1879600" y="711200"/>
            <a:ext cx="7772400" cy="457200"/>
          </a:xfrm>
        </p:spPr>
        <p:txBody>
          <a:bodyPr>
            <a:noAutofit/>
          </a:bodyPr>
          <a:lstStyle/>
          <a:p>
            <a:pPr algn="l" eaLnBrk="1" hangingPunct="1"/>
            <a:r>
              <a:rPr lang="en-US" b="1" dirty="0" smtClean="0">
                <a:solidFill>
                  <a:srgbClr val="FF3300"/>
                </a:solidFill>
                <a:latin typeface="Times New Roman" pitchFamily="18" charset="0"/>
              </a:rPr>
              <a:t>4a) </a:t>
            </a:r>
            <a:r>
              <a:rPr lang="en-US" b="1" u="sng" dirty="0" smtClean="0">
                <a:solidFill>
                  <a:srgbClr val="FF3300"/>
                </a:solidFill>
                <a:latin typeface="Times New Roman" pitchFamily="18" charset="0"/>
              </a:rPr>
              <a:t>Reflex action :-</a:t>
            </a:r>
          </a:p>
        </p:txBody>
      </p:sp>
      <p:pic>
        <p:nvPicPr>
          <p:cNvPr id="11" name="Picture 5" descr="08Reflex_00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0" y="6299200"/>
            <a:ext cx="5486400" cy="3291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7" descr="img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31200" y="6121399"/>
            <a:ext cx="6172200" cy="3556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pic>
        <p:nvPicPr>
          <p:cNvPr id="13" name="Picture 6" descr="08Reflex_00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25600" y="406400"/>
            <a:ext cx="13081000" cy="9192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pic>
        <p:nvPicPr>
          <p:cNvPr id="5" name="Picture 6" descr="img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25600" y="457200"/>
            <a:ext cx="13614400" cy="9566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pic>
        <p:nvPicPr>
          <p:cNvPr id="9" name="Picture 3" descr="c7"/>
          <p:cNvPicPr>
            <a:picLocks noGrp="1" noChangeAspect="1" noChangeArrowheads="1"/>
          </p:cNvPicPr>
          <p:nvPr>
            <p:ph type="subTitle" idx="1"/>
          </p:nvPr>
        </p:nvPicPr>
        <p:blipFill>
          <a:blip r:embed="rId2">
            <a:extLst>
              <a:ext uri="{28A0092B-C50C-407E-A947-70E740481C1C}">
                <a14:useLocalDpi xmlns:a14="http://schemas.microsoft.com/office/drawing/2010/main" xmlns="" val="0"/>
              </a:ext>
            </a:extLst>
          </a:blip>
          <a:srcRect/>
          <a:stretch>
            <a:fillRect/>
          </a:stretch>
        </p:blipFill>
        <p:spPr>
          <a:xfrm>
            <a:off x="2260600" y="2006599"/>
            <a:ext cx="11531600" cy="7901281"/>
          </a:xfrm>
          <a:noFill/>
        </p:spPr>
      </p:pic>
      <p:sp>
        <p:nvSpPr>
          <p:cNvPr id="10" name="Rectangle 2"/>
          <p:cNvSpPr>
            <a:spLocks noGrp="1" noChangeArrowheads="1"/>
          </p:cNvSpPr>
          <p:nvPr>
            <p:ph type="ctrTitle"/>
          </p:nvPr>
        </p:nvSpPr>
        <p:spPr>
          <a:xfrm>
            <a:off x="4191000" y="762000"/>
            <a:ext cx="7772400" cy="609600"/>
          </a:xfrm>
        </p:spPr>
        <p:txBody>
          <a:bodyPr>
            <a:noAutofit/>
          </a:bodyPr>
          <a:lstStyle/>
          <a:p>
            <a:pPr eaLnBrk="1" hangingPunct="1"/>
            <a:r>
              <a:rPr lang="en-US" sz="4800" b="1" u="sng" dirty="0" smtClean="0">
                <a:solidFill>
                  <a:srgbClr val="FF3300"/>
                </a:solidFill>
                <a:latin typeface="Times New Roman" pitchFamily="18" charset="0"/>
              </a:rPr>
              <a:t>REFLEX ACTION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a:p>
        </p:txBody>
      </p:sp>
      <p:sp>
        <p:nvSpPr>
          <p:cNvPr id="28" name="Rectangle 5"/>
          <p:cNvSpPr>
            <a:spLocks noGrp="1" noChangeArrowheads="1"/>
          </p:cNvSpPr>
          <p:nvPr>
            <p:ph type="subTitle" idx="1"/>
          </p:nvPr>
        </p:nvSpPr>
        <p:spPr>
          <a:xfrm>
            <a:off x="1752600" y="1295400"/>
            <a:ext cx="12598400" cy="2311400"/>
          </a:xfrm>
        </p:spPr>
        <p:txBody>
          <a:bodyPr>
            <a:noAutofit/>
          </a:bodyPr>
          <a:lstStyle/>
          <a:p>
            <a:pPr algn="l" eaLnBrk="1" hangingPunct="1"/>
            <a:r>
              <a:rPr lang="en-US" b="1" dirty="0" smtClean="0">
                <a:solidFill>
                  <a:srgbClr val="0000FF"/>
                </a:solidFill>
              </a:rPr>
              <a:t>    The pathway of a reflex action is called </a:t>
            </a:r>
            <a:r>
              <a:rPr lang="en-US" b="1" dirty="0" smtClean="0">
                <a:solidFill>
                  <a:srgbClr val="FF3300"/>
                </a:solidFill>
              </a:rPr>
              <a:t>reflex arc.</a:t>
            </a:r>
            <a:r>
              <a:rPr lang="en-US" b="1" dirty="0" smtClean="0">
                <a:solidFill>
                  <a:srgbClr val="0000FF"/>
                </a:solidFill>
              </a:rPr>
              <a:t> In a reflex arc the stimulus is received by the receptors (sense organs) and it passes through the sensory nerves to the spinal cord. From the spinal cord the information passes through the motor nerves to the effectors (muscles/glands) for the response.</a:t>
            </a:r>
          </a:p>
          <a:p>
            <a:pPr algn="l" eaLnBrk="1" hangingPunct="1"/>
            <a:endParaRPr lang="en-US" b="1" i="1" dirty="0" smtClean="0"/>
          </a:p>
        </p:txBody>
      </p:sp>
      <p:sp>
        <p:nvSpPr>
          <p:cNvPr id="29" name="Rectangle 4"/>
          <p:cNvSpPr>
            <a:spLocks noGrp="1" noChangeArrowheads="1"/>
          </p:cNvSpPr>
          <p:nvPr>
            <p:ph type="ctrTitle"/>
          </p:nvPr>
        </p:nvSpPr>
        <p:spPr>
          <a:xfrm>
            <a:off x="1676400" y="457200"/>
            <a:ext cx="11005364" cy="858520"/>
          </a:xfrm>
        </p:spPr>
        <p:txBody>
          <a:bodyPr/>
          <a:lstStyle/>
          <a:p>
            <a:pPr algn="l" eaLnBrk="1" hangingPunct="1"/>
            <a:r>
              <a:rPr lang="en-US" sz="3200" b="1" smtClean="0">
                <a:solidFill>
                  <a:srgbClr val="FF3300"/>
                </a:solidFill>
                <a:latin typeface="Times New Roman" pitchFamily="18" charset="0"/>
              </a:rPr>
              <a:t>b) </a:t>
            </a:r>
            <a:r>
              <a:rPr lang="en-US" sz="3200" b="1" u="sng" smtClean="0">
                <a:solidFill>
                  <a:srgbClr val="FF3300"/>
                </a:solidFill>
                <a:latin typeface="Times New Roman" pitchFamily="18" charset="0"/>
              </a:rPr>
              <a:t>Reflex arc :-</a:t>
            </a:r>
          </a:p>
        </p:txBody>
      </p:sp>
      <p:sp>
        <p:nvSpPr>
          <p:cNvPr id="30" name="Rectangle 6"/>
          <p:cNvSpPr>
            <a:spLocks noChangeArrowheads="1"/>
          </p:cNvSpPr>
          <p:nvPr/>
        </p:nvSpPr>
        <p:spPr bwMode="auto">
          <a:xfrm>
            <a:off x="457200" y="3581400"/>
            <a:ext cx="20814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3200" b="1" dirty="0">
                <a:solidFill>
                  <a:srgbClr val="FF3300"/>
                </a:solidFill>
              </a:rPr>
              <a:t>Stimulus</a:t>
            </a:r>
          </a:p>
        </p:txBody>
      </p:sp>
      <p:sp>
        <p:nvSpPr>
          <p:cNvPr id="31" name="Rectangle 7"/>
          <p:cNvSpPr>
            <a:spLocks noChangeArrowheads="1"/>
          </p:cNvSpPr>
          <p:nvPr/>
        </p:nvSpPr>
        <p:spPr bwMode="auto">
          <a:xfrm>
            <a:off x="457200" y="8051800"/>
            <a:ext cx="232425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3200" b="1" dirty="0">
                <a:solidFill>
                  <a:srgbClr val="FF3300"/>
                </a:solidFill>
              </a:rPr>
              <a:t>Response</a:t>
            </a:r>
          </a:p>
        </p:txBody>
      </p:sp>
      <p:sp>
        <p:nvSpPr>
          <p:cNvPr id="32" name="Line 13"/>
          <p:cNvSpPr>
            <a:spLocks noChangeShapeType="1"/>
          </p:cNvSpPr>
          <p:nvPr/>
        </p:nvSpPr>
        <p:spPr bwMode="auto">
          <a:xfrm>
            <a:off x="1981200" y="4140200"/>
            <a:ext cx="1618436" cy="643890"/>
          </a:xfrm>
          <a:prstGeom prst="line">
            <a:avLst/>
          </a:prstGeom>
          <a:noFill/>
          <a:ln w="317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3" name="Line 14"/>
          <p:cNvSpPr>
            <a:spLocks noChangeShapeType="1"/>
          </p:cNvSpPr>
          <p:nvPr/>
        </p:nvSpPr>
        <p:spPr bwMode="auto">
          <a:xfrm>
            <a:off x="7543800" y="4952999"/>
            <a:ext cx="863166" cy="45719"/>
          </a:xfrm>
          <a:prstGeom prst="line">
            <a:avLst/>
          </a:prstGeom>
          <a:noFill/>
          <a:ln w="317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 name="Line 15"/>
          <p:cNvSpPr>
            <a:spLocks noChangeShapeType="1"/>
          </p:cNvSpPr>
          <p:nvPr/>
        </p:nvSpPr>
        <p:spPr bwMode="auto">
          <a:xfrm>
            <a:off x="12293600" y="5359400"/>
            <a:ext cx="863166" cy="643890"/>
          </a:xfrm>
          <a:prstGeom prst="line">
            <a:avLst/>
          </a:prstGeom>
          <a:noFill/>
          <a:ln w="317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5" name="Line 16"/>
          <p:cNvSpPr>
            <a:spLocks noChangeShapeType="1"/>
          </p:cNvSpPr>
          <p:nvPr/>
        </p:nvSpPr>
        <p:spPr bwMode="auto">
          <a:xfrm flipH="1">
            <a:off x="12344400" y="6527799"/>
            <a:ext cx="755270" cy="751205"/>
          </a:xfrm>
          <a:prstGeom prst="line">
            <a:avLst/>
          </a:prstGeom>
          <a:noFill/>
          <a:ln w="317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6" name="Line 17"/>
          <p:cNvSpPr>
            <a:spLocks noChangeShapeType="1"/>
          </p:cNvSpPr>
          <p:nvPr/>
        </p:nvSpPr>
        <p:spPr bwMode="auto">
          <a:xfrm flipH="1">
            <a:off x="7721600" y="7594599"/>
            <a:ext cx="755270" cy="45719"/>
          </a:xfrm>
          <a:prstGeom prst="line">
            <a:avLst/>
          </a:prstGeom>
          <a:noFill/>
          <a:ln w="317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7" name="Line 18"/>
          <p:cNvSpPr>
            <a:spLocks noChangeShapeType="1"/>
          </p:cNvSpPr>
          <p:nvPr/>
        </p:nvSpPr>
        <p:spPr bwMode="auto">
          <a:xfrm flipH="1">
            <a:off x="1727200" y="7492999"/>
            <a:ext cx="1618436" cy="536575"/>
          </a:xfrm>
          <a:prstGeom prst="line">
            <a:avLst/>
          </a:prstGeom>
          <a:noFill/>
          <a:ln w="317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 name="Rectangle 19"/>
          <p:cNvSpPr>
            <a:spLocks noChangeArrowheads="1"/>
          </p:cNvSpPr>
          <p:nvPr/>
        </p:nvSpPr>
        <p:spPr bwMode="auto">
          <a:xfrm>
            <a:off x="3962400" y="4419600"/>
            <a:ext cx="3344768" cy="1073150"/>
          </a:xfrm>
          <a:prstGeom prst="rect">
            <a:avLst/>
          </a:prstGeom>
          <a:solidFill>
            <a:schemeClr val="accent1">
              <a:alpha val="0"/>
            </a:schemeClr>
          </a:solidFill>
          <a:ln w="25400">
            <a:solidFill>
              <a:schemeClr val="tx1"/>
            </a:solidFill>
            <a:miter lim="800000"/>
            <a:headEnd/>
            <a:tailEnd/>
          </a:ln>
        </p:spPr>
        <p:txBody>
          <a:bodyPr wrap="none" anchor="ctr"/>
          <a:lstStyle/>
          <a:p>
            <a:r>
              <a:rPr lang="en-US" sz="3200" b="1" dirty="0" smtClean="0">
                <a:solidFill>
                  <a:srgbClr val="FF0000"/>
                </a:solidFill>
              </a:rPr>
              <a:t>Receptors </a:t>
            </a:r>
          </a:p>
          <a:p>
            <a:r>
              <a:rPr lang="en-US" sz="3200" b="1" dirty="0" smtClean="0">
                <a:solidFill>
                  <a:srgbClr val="FF0000"/>
                </a:solidFill>
              </a:rPr>
              <a:t>(sense organs)</a:t>
            </a:r>
            <a:endParaRPr lang="en-US" sz="3200" b="1" dirty="0">
              <a:solidFill>
                <a:srgbClr val="FF0000"/>
              </a:solidFill>
            </a:endParaRPr>
          </a:p>
        </p:txBody>
      </p:sp>
      <p:sp>
        <p:nvSpPr>
          <p:cNvPr id="39" name="Rectangle 20"/>
          <p:cNvSpPr>
            <a:spLocks noChangeArrowheads="1"/>
          </p:cNvSpPr>
          <p:nvPr/>
        </p:nvSpPr>
        <p:spPr bwMode="auto">
          <a:xfrm>
            <a:off x="8788399" y="4546599"/>
            <a:ext cx="3452663" cy="751205"/>
          </a:xfrm>
          <a:prstGeom prst="rect">
            <a:avLst/>
          </a:prstGeom>
          <a:solidFill>
            <a:schemeClr val="accent1">
              <a:alpha val="0"/>
            </a:schemeClr>
          </a:solidFill>
          <a:ln w="25400">
            <a:solidFill>
              <a:schemeClr val="tx1"/>
            </a:solidFill>
            <a:miter lim="800000"/>
            <a:headEnd/>
            <a:tailEnd/>
          </a:ln>
        </p:spPr>
        <p:txBody>
          <a:bodyPr wrap="none" anchor="ctr"/>
          <a:lstStyle/>
          <a:p>
            <a:r>
              <a:rPr lang="en-US" sz="3200" b="1" dirty="0" smtClean="0">
                <a:solidFill>
                  <a:srgbClr val="FF0000"/>
                </a:solidFill>
              </a:rPr>
              <a:t>Sensory nerve</a:t>
            </a:r>
            <a:endParaRPr lang="en-US" sz="3200" b="1" dirty="0">
              <a:solidFill>
                <a:srgbClr val="FF0000"/>
              </a:solidFill>
            </a:endParaRPr>
          </a:p>
        </p:txBody>
      </p:sp>
      <p:sp>
        <p:nvSpPr>
          <p:cNvPr id="40" name="Rectangle 21"/>
          <p:cNvSpPr>
            <a:spLocks noChangeArrowheads="1"/>
          </p:cNvSpPr>
          <p:nvPr/>
        </p:nvSpPr>
        <p:spPr bwMode="auto">
          <a:xfrm>
            <a:off x="13233400" y="5918200"/>
            <a:ext cx="2481602" cy="643890"/>
          </a:xfrm>
          <a:prstGeom prst="rect">
            <a:avLst/>
          </a:prstGeom>
          <a:solidFill>
            <a:schemeClr val="accent1">
              <a:alpha val="0"/>
            </a:schemeClr>
          </a:solidFill>
          <a:ln w="25400">
            <a:solidFill>
              <a:schemeClr val="tx1"/>
            </a:solidFill>
            <a:miter lim="800000"/>
            <a:headEnd/>
            <a:tailEnd/>
          </a:ln>
        </p:spPr>
        <p:txBody>
          <a:bodyPr wrap="none" anchor="ctr"/>
          <a:lstStyle/>
          <a:p>
            <a:r>
              <a:rPr lang="en-US" sz="3200" b="1" dirty="0" smtClean="0">
                <a:solidFill>
                  <a:srgbClr val="FF0000"/>
                </a:solidFill>
              </a:rPr>
              <a:t>Spinal cord</a:t>
            </a:r>
            <a:endParaRPr lang="en-US" sz="3200" b="1" dirty="0">
              <a:solidFill>
                <a:srgbClr val="FF0000"/>
              </a:solidFill>
            </a:endParaRPr>
          </a:p>
        </p:txBody>
      </p:sp>
      <p:sp>
        <p:nvSpPr>
          <p:cNvPr id="41" name="Rectangle 23"/>
          <p:cNvSpPr>
            <a:spLocks noChangeArrowheads="1"/>
          </p:cNvSpPr>
          <p:nvPr/>
        </p:nvSpPr>
        <p:spPr bwMode="auto">
          <a:xfrm>
            <a:off x="8762999" y="7264399"/>
            <a:ext cx="3505201" cy="751205"/>
          </a:xfrm>
          <a:prstGeom prst="rect">
            <a:avLst/>
          </a:prstGeom>
          <a:solidFill>
            <a:schemeClr val="accent1">
              <a:alpha val="0"/>
            </a:schemeClr>
          </a:solidFill>
          <a:ln w="25400">
            <a:solidFill>
              <a:schemeClr val="tx1"/>
            </a:solidFill>
            <a:miter lim="800000"/>
            <a:headEnd/>
            <a:tailEnd/>
          </a:ln>
        </p:spPr>
        <p:txBody>
          <a:bodyPr wrap="none" anchor="ctr"/>
          <a:lstStyle/>
          <a:p>
            <a:r>
              <a:rPr lang="en-US" sz="3200" b="1" dirty="0" smtClean="0">
                <a:solidFill>
                  <a:srgbClr val="FF0000"/>
                </a:solidFill>
              </a:rPr>
              <a:t>Motor Nerve</a:t>
            </a:r>
            <a:endParaRPr lang="en-US" sz="3200" b="1" dirty="0">
              <a:solidFill>
                <a:srgbClr val="FF0000"/>
              </a:solidFill>
            </a:endParaRPr>
          </a:p>
        </p:txBody>
      </p:sp>
      <p:sp>
        <p:nvSpPr>
          <p:cNvPr id="42" name="Rectangle 24"/>
          <p:cNvSpPr>
            <a:spLocks noChangeArrowheads="1"/>
          </p:cNvSpPr>
          <p:nvPr/>
        </p:nvSpPr>
        <p:spPr bwMode="auto">
          <a:xfrm>
            <a:off x="3733800" y="7188200"/>
            <a:ext cx="3776350" cy="1073150"/>
          </a:xfrm>
          <a:prstGeom prst="rect">
            <a:avLst/>
          </a:prstGeom>
          <a:solidFill>
            <a:schemeClr val="accent1">
              <a:alpha val="0"/>
            </a:schemeClr>
          </a:solidFill>
          <a:ln w="25400">
            <a:solidFill>
              <a:schemeClr val="tx1"/>
            </a:solidFill>
            <a:miter lim="800000"/>
            <a:headEnd/>
            <a:tailEnd/>
          </a:ln>
        </p:spPr>
        <p:txBody>
          <a:bodyPr wrap="none" anchor="ctr"/>
          <a:lstStyle/>
          <a:p>
            <a:r>
              <a:rPr lang="en-US" sz="3200" b="1" dirty="0" smtClean="0">
                <a:solidFill>
                  <a:srgbClr val="FF0000"/>
                </a:solidFill>
              </a:rPr>
              <a:t>Effectors</a:t>
            </a:r>
          </a:p>
          <a:p>
            <a:r>
              <a:rPr lang="en-US" sz="3200" b="1" dirty="0" smtClean="0">
                <a:solidFill>
                  <a:srgbClr val="FF0000"/>
                </a:solidFill>
              </a:rPr>
              <a:t>(Muscle/Gland)</a:t>
            </a:r>
            <a:endParaRPr lang="en-US" sz="3200"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lang="en-US"/>
          </a:p>
        </p:txBody>
      </p:sp>
      <p:pic>
        <p:nvPicPr>
          <p:cNvPr id="12" name="Picture 6" descr="reflex_arc"/>
          <p:cNvPicPr>
            <a:picLocks noGrp="1" noChangeAspect="1" noChangeArrowheads="1"/>
          </p:cNvPicPr>
          <p:nvPr>
            <p:ph type="subTitle" idx="1"/>
          </p:nvPr>
        </p:nvPicPr>
        <p:blipFill>
          <a:blip r:embed="rId2">
            <a:extLst>
              <a:ext uri="{28A0092B-C50C-407E-A947-70E740481C1C}">
                <a14:useLocalDpi xmlns:a14="http://schemas.microsoft.com/office/drawing/2010/main" xmlns="" val="0"/>
              </a:ext>
            </a:extLst>
          </a:blip>
          <a:srcRect/>
          <a:stretch>
            <a:fillRect/>
          </a:stretch>
        </p:blipFill>
        <p:spPr>
          <a:xfrm>
            <a:off x="2235200" y="1752600"/>
            <a:ext cx="11988800" cy="8143336"/>
          </a:xfrm>
          <a:noFill/>
        </p:spPr>
      </p:pic>
      <p:sp>
        <p:nvSpPr>
          <p:cNvPr id="13" name="Rectangle 4"/>
          <p:cNvSpPr>
            <a:spLocks noGrp="1" noChangeArrowheads="1"/>
          </p:cNvSpPr>
          <p:nvPr>
            <p:ph type="ctrTitle"/>
          </p:nvPr>
        </p:nvSpPr>
        <p:spPr>
          <a:xfrm>
            <a:off x="2387600" y="914400"/>
            <a:ext cx="11536392" cy="807156"/>
          </a:xfrm>
        </p:spPr>
        <p:txBody>
          <a:bodyPr/>
          <a:lstStyle/>
          <a:p>
            <a:pPr eaLnBrk="1" hangingPunct="1"/>
            <a:r>
              <a:rPr lang="en-US" sz="3200" b="1" u="sng" smtClean="0">
                <a:solidFill>
                  <a:srgbClr val="FF3300"/>
                </a:solidFill>
                <a:latin typeface="Times New Roman" pitchFamily="18" charset="0"/>
              </a:rPr>
              <a:t>REFLEX ARC</a:t>
            </a:r>
          </a:p>
        </p:txBody>
      </p:sp>
      <p:sp>
        <p:nvSpPr>
          <p:cNvPr id="14" name="Flowchart: Process 13"/>
          <p:cNvSpPr/>
          <p:nvPr/>
        </p:nvSpPr>
        <p:spPr>
          <a:xfrm>
            <a:off x="2514600" y="9144000"/>
            <a:ext cx="2133600" cy="355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lang="en-US"/>
          </a:p>
        </p:txBody>
      </p:sp>
      <p:sp>
        <p:nvSpPr>
          <p:cNvPr id="8" name="Rectangle 5"/>
          <p:cNvSpPr>
            <a:spLocks noGrp="1" noChangeArrowheads="1"/>
          </p:cNvSpPr>
          <p:nvPr>
            <p:ph type="subTitle" idx="1"/>
          </p:nvPr>
        </p:nvSpPr>
        <p:spPr>
          <a:xfrm>
            <a:off x="1905000" y="1778000"/>
            <a:ext cx="10668000" cy="7848600"/>
          </a:xfrm>
        </p:spPr>
        <p:txBody>
          <a:bodyPr>
            <a:noAutofit/>
          </a:bodyPr>
          <a:lstStyle/>
          <a:p>
            <a:pPr algn="l" eaLnBrk="1" hangingPunct="1">
              <a:lnSpc>
                <a:spcPct val="80000"/>
              </a:lnSpc>
            </a:pPr>
            <a:r>
              <a:rPr lang="en-US" sz="2800" dirty="0" smtClean="0"/>
              <a:t>   </a:t>
            </a:r>
            <a:r>
              <a:rPr lang="en-US" sz="2800" b="1" dirty="0" smtClean="0">
                <a:solidFill>
                  <a:srgbClr val="0000FF"/>
                </a:solidFill>
              </a:rPr>
              <a:t>In plants control and coordination is done by chemical </a:t>
            </a:r>
          </a:p>
          <a:p>
            <a:pPr algn="l" eaLnBrk="1" hangingPunct="1">
              <a:lnSpc>
                <a:spcPct val="80000"/>
              </a:lnSpc>
            </a:pPr>
            <a:r>
              <a:rPr lang="en-US" sz="2800" b="1" dirty="0" smtClean="0">
                <a:solidFill>
                  <a:srgbClr val="0000FF"/>
                </a:solidFill>
              </a:rPr>
              <a:t>substances called </a:t>
            </a:r>
            <a:r>
              <a:rPr lang="en-US" sz="2800" b="1" dirty="0" smtClean="0">
                <a:solidFill>
                  <a:srgbClr val="FF3300"/>
                </a:solidFill>
              </a:rPr>
              <a:t>plant hormones or phytohormones.</a:t>
            </a:r>
          </a:p>
          <a:p>
            <a:pPr algn="l" eaLnBrk="1" hangingPunct="1">
              <a:lnSpc>
                <a:spcPct val="80000"/>
              </a:lnSpc>
            </a:pPr>
            <a:r>
              <a:rPr lang="en-US" sz="2800" dirty="0" smtClean="0">
                <a:solidFill>
                  <a:srgbClr val="0000FF"/>
                </a:solidFill>
              </a:rPr>
              <a:t>  </a:t>
            </a:r>
            <a:r>
              <a:rPr lang="en-US" sz="2800" b="1" dirty="0" smtClean="0">
                <a:solidFill>
                  <a:srgbClr val="0000FF"/>
                </a:solidFill>
              </a:rPr>
              <a:t>There are five main types of plant hormones. They are :-</a:t>
            </a:r>
          </a:p>
          <a:p>
            <a:pPr algn="l" eaLnBrk="1" hangingPunct="1">
              <a:lnSpc>
                <a:spcPct val="80000"/>
              </a:lnSpc>
            </a:pPr>
            <a:r>
              <a:rPr lang="en-US" sz="2800" b="1" dirty="0" smtClean="0">
                <a:solidFill>
                  <a:srgbClr val="0000FF"/>
                </a:solidFill>
              </a:rPr>
              <a:t>Auxins, </a:t>
            </a:r>
            <a:r>
              <a:rPr lang="en-US" sz="2800" b="1" dirty="0" err="1" smtClean="0">
                <a:solidFill>
                  <a:srgbClr val="0000FF"/>
                </a:solidFill>
              </a:rPr>
              <a:t>Gibberillins</a:t>
            </a:r>
            <a:r>
              <a:rPr lang="en-US" sz="2800" b="1" dirty="0" smtClean="0">
                <a:solidFill>
                  <a:srgbClr val="0000FF"/>
                </a:solidFill>
              </a:rPr>
              <a:t>, </a:t>
            </a:r>
            <a:r>
              <a:rPr lang="en-US" sz="2800" b="1" dirty="0" err="1" smtClean="0">
                <a:solidFill>
                  <a:srgbClr val="0000FF"/>
                </a:solidFill>
              </a:rPr>
              <a:t>Cytokinins</a:t>
            </a:r>
            <a:r>
              <a:rPr lang="en-US" sz="2800" b="1" dirty="0" smtClean="0">
                <a:solidFill>
                  <a:srgbClr val="0000FF"/>
                </a:solidFill>
              </a:rPr>
              <a:t>, </a:t>
            </a:r>
            <a:r>
              <a:rPr lang="en-US" sz="2800" b="1" dirty="0" err="1" smtClean="0">
                <a:solidFill>
                  <a:srgbClr val="0000FF"/>
                </a:solidFill>
              </a:rPr>
              <a:t>Abscisic</a:t>
            </a:r>
            <a:r>
              <a:rPr lang="en-US" sz="2800" b="1" dirty="0" smtClean="0">
                <a:solidFill>
                  <a:srgbClr val="0000FF"/>
                </a:solidFill>
              </a:rPr>
              <a:t> acid and </a:t>
            </a:r>
          </a:p>
          <a:p>
            <a:pPr algn="l" eaLnBrk="1" hangingPunct="1">
              <a:lnSpc>
                <a:spcPct val="80000"/>
              </a:lnSpc>
            </a:pPr>
            <a:r>
              <a:rPr lang="en-US" sz="2800" b="1" dirty="0" smtClean="0">
                <a:solidFill>
                  <a:srgbClr val="0000FF"/>
                </a:solidFill>
              </a:rPr>
              <a:t>Ethylene</a:t>
            </a:r>
            <a:r>
              <a:rPr lang="en-US" sz="2800" dirty="0" smtClean="0">
                <a:solidFill>
                  <a:srgbClr val="0000FF"/>
                </a:solidFill>
              </a:rPr>
              <a:t>. </a:t>
            </a:r>
          </a:p>
          <a:p>
            <a:pPr algn="l" eaLnBrk="1" hangingPunct="1">
              <a:lnSpc>
                <a:spcPct val="80000"/>
              </a:lnSpc>
            </a:pPr>
            <a:endParaRPr lang="en-US" sz="2800" dirty="0" smtClean="0">
              <a:solidFill>
                <a:srgbClr val="0000FF"/>
              </a:solidFill>
            </a:endParaRPr>
          </a:p>
          <a:p>
            <a:pPr algn="l" eaLnBrk="1" hangingPunct="1">
              <a:lnSpc>
                <a:spcPct val="80000"/>
              </a:lnSpc>
            </a:pPr>
            <a:r>
              <a:rPr lang="en-US" sz="2800" dirty="0" smtClean="0">
                <a:solidFill>
                  <a:srgbClr val="FF0066"/>
                </a:solidFill>
              </a:rPr>
              <a:t>  </a:t>
            </a:r>
            <a:r>
              <a:rPr lang="en-US" sz="2800" b="1" dirty="0" err="1" smtClean="0">
                <a:solidFill>
                  <a:srgbClr val="FF3300"/>
                </a:solidFill>
              </a:rPr>
              <a:t>i</a:t>
            </a:r>
            <a:r>
              <a:rPr lang="en-US" sz="2800" b="1" dirty="0" smtClean="0">
                <a:solidFill>
                  <a:srgbClr val="FF3300"/>
                </a:solidFill>
              </a:rPr>
              <a:t>) </a:t>
            </a:r>
            <a:r>
              <a:rPr lang="en-US" sz="2800" b="1" u="sng" dirty="0" smtClean="0">
                <a:solidFill>
                  <a:srgbClr val="FF3300"/>
                </a:solidFill>
              </a:rPr>
              <a:t>Auxins :-</a:t>
            </a:r>
            <a:r>
              <a:rPr lang="en-US" sz="2800" b="1" dirty="0" smtClean="0"/>
              <a:t> </a:t>
            </a:r>
            <a:r>
              <a:rPr lang="en-US" sz="2800" b="1" dirty="0" smtClean="0">
                <a:solidFill>
                  <a:srgbClr val="0000FF"/>
                </a:solidFill>
              </a:rPr>
              <a:t>help in cell division, cell elongation and </a:t>
            </a:r>
          </a:p>
          <a:p>
            <a:pPr algn="l" eaLnBrk="1" hangingPunct="1">
              <a:lnSpc>
                <a:spcPct val="80000"/>
              </a:lnSpc>
            </a:pPr>
            <a:r>
              <a:rPr lang="en-US" sz="2800" b="1" dirty="0" smtClean="0">
                <a:solidFill>
                  <a:srgbClr val="0000FF"/>
                </a:solidFill>
              </a:rPr>
              <a:t>     growth.</a:t>
            </a:r>
          </a:p>
          <a:p>
            <a:pPr algn="l" eaLnBrk="1" hangingPunct="1">
              <a:lnSpc>
                <a:spcPct val="80000"/>
              </a:lnSpc>
            </a:pPr>
            <a:endParaRPr lang="en-US" sz="2800" b="1" dirty="0" smtClean="0">
              <a:solidFill>
                <a:srgbClr val="FF0066"/>
              </a:solidFill>
            </a:endParaRPr>
          </a:p>
          <a:p>
            <a:pPr algn="l" eaLnBrk="1" hangingPunct="1">
              <a:lnSpc>
                <a:spcPct val="80000"/>
              </a:lnSpc>
            </a:pPr>
            <a:r>
              <a:rPr lang="en-US" sz="2800" b="1" dirty="0" smtClean="0">
                <a:solidFill>
                  <a:srgbClr val="FF0066"/>
                </a:solidFill>
              </a:rPr>
              <a:t> </a:t>
            </a:r>
            <a:r>
              <a:rPr lang="en-US" sz="2800" b="1" dirty="0" smtClean="0">
                <a:solidFill>
                  <a:srgbClr val="FF3300"/>
                </a:solidFill>
              </a:rPr>
              <a:t>ii) </a:t>
            </a:r>
            <a:r>
              <a:rPr lang="en-US" sz="2800" b="1" u="sng" dirty="0" err="1" smtClean="0">
                <a:solidFill>
                  <a:srgbClr val="FF3300"/>
                </a:solidFill>
              </a:rPr>
              <a:t>Gibberillins</a:t>
            </a:r>
            <a:r>
              <a:rPr lang="en-US" sz="2800" b="1" u="sng" dirty="0" smtClean="0">
                <a:solidFill>
                  <a:srgbClr val="FF3300"/>
                </a:solidFill>
              </a:rPr>
              <a:t> :-</a:t>
            </a:r>
            <a:r>
              <a:rPr lang="en-US" sz="2800" b="1" dirty="0" smtClean="0"/>
              <a:t> </a:t>
            </a:r>
            <a:r>
              <a:rPr lang="en-US" sz="2800" b="1" dirty="0" smtClean="0">
                <a:solidFill>
                  <a:srgbClr val="0000FF"/>
                </a:solidFill>
              </a:rPr>
              <a:t>help in growth of stem and branches.</a:t>
            </a:r>
          </a:p>
          <a:p>
            <a:pPr algn="l" eaLnBrk="1" hangingPunct="1">
              <a:lnSpc>
                <a:spcPct val="80000"/>
              </a:lnSpc>
            </a:pPr>
            <a:endParaRPr lang="en-US" sz="2800" b="1" dirty="0" smtClean="0">
              <a:solidFill>
                <a:srgbClr val="FF3300"/>
              </a:solidFill>
            </a:endParaRPr>
          </a:p>
          <a:p>
            <a:pPr algn="l" eaLnBrk="1" hangingPunct="1">
              <a:lnSpc>
                <a:spcPct val="80000"/>
              </a:lnSpc>
            </a:pPr>
            <a:r>
              <a:rPr lang="en-US" sz="2800" b="1" dirty="0" smtClean="0">
                <a:solidFill>
                  <a:srgbClr val="FF3300"/>
                </a:solidFill>
              </a:rPr>
              <a:t>iii) </a:t>
            </a:r>
            <a:r>
              <a:rPr lang="en-US" sz="2800" b="1" u="sng" dirty="0" err="1" smtClean="0">
                <a:solidFill>
                  <a:srgbClr val="FF3300"/>
                </a:solidFill>
              </a:rPr>
              <a:t>Cytokinins</a:t>
            </a:r>
            <a:r>
              <a:rPr lang="en-US" sz="2800" b="1" u="sng" dirty="0" smtClean="0">
                <a:solidFill>
                  <a:srgbClr val="FF3300"/>
                </a:solidFill>
              </a:rPr>
              <a:t>:-</a:t>
            </a:r>
            <a:r>
              <a:rPr lang="en-US" sz="2800" b="1" dirty="0" smtClean="0">
                <a:solidFill>
                  <a:srgbClr val="FF0066"/>
                </a:solidFill>
              </a:rPr>
              <a:t> </a:t>
            </a:r>
            <a:r>
              <a:rPr lang="en-US" sz="2800" b="1" dirty="0" smtClean="0">
                <a:solidFill>
                  <a:srgbClr val="0000FF"/>
                </a:solidFill>
              </a:rPr>
              <a:t>help in cell division, formation of fruits and </a:t>
            </a:r>
          </a:p>
          <a:p>
            <a:pPr algn="l" eaLnBrk="1" hangingPunct="1">
              <a:lnSpc>
                <a:spcPct val="80000"/>
              </a:lnSpc>
            </a:pPr>
            <a:r>
              <a:rPr lang="en-US" sz="2800" b="1" dirty="0" smtClean="0">
                <a:solidFill>
                  <a:srgbClr val="0000FF"/>
                </a:solidFill>
              </a:rPr>
              <a:t>     seeds.</a:t>
            </a:r>
          </a:p>
          <a:p>
            <a:pPr algn="l" eaLnBrk="1" hangingPunct="1">
              <a:lnSpc>
                <a:spcPct val="80000"/>
              </a:lnSpc>
            </a:pPr>
            <a:endParaRPr lang="en-US" sz="2800" b="1" dirty="0" smtClean="0">
              <a:solidFill>
                <a:srgbClr val="0000FF"/>
              </a:solidFill>
            </a:endParaRPr>
          </a:p>
          <a:p>
            <a:pPr algn="l" eaLnBrk="1" hangingPunct="1">
              <a:lnSpc>
                <a:spcPct val="80000"/>
              </a:lnSpc>
            </a:pPr>
            <a:r>
              <a:rPr lang="en-US" sz="2800" b="1" dirty="0" smtClean="0">
                <a:solidFill>
                  <a:srgbClr val="FF3300"/>
                </a:solidFill>
              </a:rPr>
              <a:t>iv) </a:t>
            </a:r>
            <a:r>
              <a:rPr lang="en-US" sz="2800" b="1" u="sng" dirty="0" err="1" smtClean="0">
                <a:solidFill>
                  <a:srgbClr val="FF3300"/>
                </a:solidFill>
              </a:rPr>
              <a:t>Abscisic</a:t>
            </a:r>
            <a:r>
              <a:rPr lang="en-US" sz="2800" b="1" u="sng" dirty="0" smtClean="0">
                <a:solidFill>
                  <a:srgbClr val="FF3300"/>
                </a:solidFill>
              </a:rPr>
              <a:t> acid :-</a:t>
            </a:r>
            <a:r>
              <a:rPr lang="en-US" sz="2800" b="1" dirty="0" smtClean="0">
                <a:solidFill>
                  <a:srgbClr val="0000FF"/>
                </a:solidFill>
              </a:rPr>
              <a:t> inhibits growth and affects wilting of </a:t>
            </a:r>
          </a:p>
          <a:p>
            <a:pPr algn="l" eaLnBrk="1" hangingPunct="1">
              <a:lnSpc>
                <a:spcPct val="80000"/>
              </a:lnSpc>
            </a:pPr>
            <a:r>
              <a:rPr lang="en-US" sz="2800" b="1" dirty="0" smtClean="0">
                <a:solidFill>
                  <a:srgbClr val="0000FF"/>
                </a:solidFill>
              </a:rPr>
              <a:t>     leaves.</a:t>
            </a:r>
          </a:p>
          <a:p>
            <a:pPr algn="l" eaLnBrk="1" hangingPunct="1">
              <a:lnSpc>
                <a:spcPct val="80000"/>
              </a:lnSpc>
            </a:pPr>
            <a:endParaRPr lang="en-US" sz="2800" b="1" dirty="0" smtClean="0">
              <a:solidFill>
                <a:srgbClr val="FF3300"/>
              </a:solidFill>
            </a:endParaRPr>
          </a:p>
          <a:p>
            <a:pPr algn="l" eaLnBrk="1" hangingPunct="1">
              <a:lnSpc>
                <a:spcPct val="80000"/>
              </a:lnSpc>
            </a:pPr>
            <a:r>
              <a:rPr lang="en-US" sz="2800" b="1" dirty="0" smtClean="0">
                <a:solidFill>
                  <a:srgbClr val="FF3300"/>
                </a:solidFill>
              </a:rPr>
              <a:t>vi) </a:t>
            </a:r>
            <a:r>
              <a:rPr lang="en-US" sz="2800" b="1" u="sng" dirty="0" smtClean="0">
                <a:solidFill>
                  <a:srgbClr val="FF3300"/>
                </a:solidFill>
              </a:rPr>
              <a:t>Ethylene :-</a:t>
            </a:r>
            <a:r>
              <a:rPr lang="en-US" sz="2800" b="1" dirty="0" smtClean="0"/>
              <a:t> </a:t>
            </a:r>
            <a:r>
              <a:rPr lang="en-US" sz="2800" b="1" dirty="0" smtClean="0">
                <a:solidFill>
                  <a:srgbClr val="0000FF"/>
                </a:solidFill>
              </a:rPr>
              <a:t>helps in flowering and ripening of fruits. </a:t>
            </a:r>
          </a:p>
        </p:txBody>
      </p:sp>
      <p:sp>
        <p:nvSpPr>
          <p:cNvPr id="9" name="Rectangle 4"/>
          <p:cNvSpPr>
            <a:spLocks noGrp="1" noChangeArrowheads="1"/>
          </p:cNvSpPr>
          <p:nvPr>
            <p:ph type="ctrTitle"/>
          </p:nvPr>
        </p:nvSpPr>
        <p:spPr>
          <a:xfrm>
            <a:off x="1727200" y="736600"/>
            <a:ext cx="7772400" cy="533400"/>
          </a:xfrm>
        </p:spPr>
        <p:txBody>
          <a:bodyPr>
            <a:noAutofit/>
          </a:bodyPr>
          <a:lstStyle/>
          <a:p>
            <a:pPr algn="l" eaLnBrk="1" hangingPunct="1"/>
            <a:r>
              <a:rPr lang="en-US" b="1" dirty="0" smtClean="0">
                <a:solidFill>
                  <a:srgbClr val="FF3300"/>
                </a:solidFill>
                <a:latin typeface="Times New Roman" pitchFamily="18" charset="0"/>
              </a:rPr>
              <a:t>5) </a:t>
            </a:r>
            <a:r>
              <a:rPr lang="en-US" b="1" u="sng" dirty="0" smtClean="0">
                <a:solidFill>
                  <a:srgbClr val="FF3300"/>
                </a:solidFill>
                <a:latin typeface="Times New Roman" pitchFamily="18" charset="0"/>
              </a:rPr>
              <a:t>Coordination in plants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19</a:t>
            </a:fld>
            <a:endParaRPr lang="en-US"/>
          </a:p>
        </p:txBody>
      </p:sp>
      <p:sp>
        <p:nvSpPr>
          <p:cNvPr id="8" name="Rectangle 5"/>
          <p:cNvSpPr>
            <a:spLocks noGrp="1" noChangeArrowheads="1"/>
          </p:cNvSpPr>
          <p:nvPr>
            <p:ph type="subTitle" idx="1"/>
          </p:nvPr>
        </p:nvSpPr>
        <p:spPr>
          <a:xfrm>
            <a:off x="1778000" y="1498600"/>
            <a:ext cx="10160000" cy="7874000"/>
          </a:xfrm>
        </p:spPr>
        <p:txBody>
          <a:bodyPr>
            <a:noAutofit/>
          </a:bodyPr>
          <a:lstStyle/>
          <a:p>
            <a:pPr algn="l" eaLnBrk="1" hangingPunct="1">
              <a:lnSpc>
                <a:spcPct val="80000"/>
              </a:lnSpc>
            </a:pPr>
            <a:r>
              <a:rPr lang="en-US" sz="2400" dirty="0" smtClean="0"/>
              <a:t>     </a:t>
            </a:r>
            <a:r>
              <a:rPr lang="en-US" sz="2400" b="1" dirty="0" smtClean="0">
                <a:solidFill>
                  <a:srgbClr val="0000FF"/>
                </a:solidFill>
              </a:rPr>
              <a:t>Movements in plants are of two main types. They are :-Tropic movements and Nastic movements.</a:t>
            </a:r>
          </a:p>
          <a:p>
            <a:pPr algn="l" eaLnBrk="1" hangingPunct="1">
              <a:lnSpc>
                <a:spcPct val="80000"/>
              </a:lnSpc>
            </a:pPr>
            <a:r>
              <a:rPr lang="en-US" sz="2400" b="1" dirty="0" smtClean="0">
                <a:solidFill>
                  <a:srgbClr val="FF3300"/>
                </a:solidFill>
                <a:latin typeface="Times New Roman" pitchFamily="18" charset="0"/>
              </a:rPr>
              <a:t>a) </a:t>
            </a:r>
            <a:r>
              <a:rPr lang="en-US" sz="2400" b="1" u="sng" dirty="0" smtClean="0">
                <a:solidFill>
                  <a:srgbClr val="FF3300"/>
                </a:solidFill>
                <a:latin typeface="Times New Roman" pitchFamily="18" charset="0"/>
              </a:rPr>
              <a:t>Tropic movements :-</a:t>
            </a:r>
            <a:r>
              <a:rPr lang="en-US" sz="2400" b="1" dirty="0" smtClean="0"/>
              <a:t> </a:t>
            </a:r>
            <a:r>
              <a:rPr lang="en-US" sz="2400" b="1" dirty="0" smtClean="0">
                <a:solidFill>
                  <a:srgbClr val="0000FF"/>
                </a:solidFill>
              </a:rPr>
              <a:t>are directional movements towards or </a:t>
            </a:r>
          </a:p>
          <a:p>
            <a:pPr algn="l" eaLnBrk="1" hangingPunct="1">
              <a:lnSpc>
                <a:spcPct val="80000"/>
              </a:lnSpc>
            </a:pPr>
            <a:r>
              <a:rPr lang="en-US" sz="2400" b="1" dirty="0" smtClean="0">
                <a:solidFill>
                  <a:srgbClr val="0000FF"/>
                </a:solidFill>
              </a:rPr>
              <a:t>     away from the stimulus and it depends on  growth. They are of </a:t>
            </a:r>
          </a:p>
          <a:p>
            <a:pPr algn="l" eaLnBrk="1" hangingPunct="1">
              <a:lnSpc>
                <a:spcPct val="80000"/>
              </a:lnSpc>
            </a:pPr>
            <a:r>
              <a:rPr lang="en-US" sz="2400" b="1" dirty="0" smtClean="0">
                <a:solidFill>
                  <a:srgbClr val="0000FF"/>
                </a:solidFill>
              </a:rPr>
              <a:t>     different types like Phototropism, Geotropism, Chemotropism, </a:t>
            </a:r>
          </a:p>
          <a:p>
            <a:pPr algn="l" eaLnBrk="1" hangingPunct="1">
              <a:lnSpc>
                <a:spcPct val="80000"/>
              </a:lnSpc>
            </a:pPr>
            <a:r>
              <a:rPr lang="en-US" sz="2400" b="1" dirty="0" smtClean="0">
                <a:solidFill>
                  <a:srgbClr val="0000FF"/>
                </a:solidFill>
              </a:rPr>
              <a:t>     Hydrotropism etc.</a:t>
            </a:r>
          </a:p>
          <a:p>
            <a:pPr algn="l" eaLnBrk="1" hangingPunct="1">
              <a:lnSpc>
                <a:spcPct val="80000"/>
              </a:lnSpc>
            </a:pPr>
            <a:endParaRPr lang="en-US" sz="2400" b="1" dirty="0" smtClean="0">
              <a:solidFill>
                <a:srgbClr val="0000FF"/>
              </a:solidFill>
            </a:endParaRPr>
          </a:p>
          <a:p>
            <a:pPr algn="l" eaLnBrk="1" hangingPunct="1">
              <a:lnSpc>
                <a:spcPct val="80000"/>
              </a:lnSpc>
            </a:pPr>
            <a:r>
              <a:rPr lang="en-US" sz="2400" b="1" dirty="0" smtClean="0">
                <a:solidFill>
                  <a:srgbClr val="FF3300"/>
                </a:solidFill>
              </a:rPr>
              <a:t>  </a:t>
            </a:r>
            <a:r>
              <a:rPr lang="en-US" sz="2400" b="1" dirty="0" err="1" smtClean="0">
                <a:solidFill>
                  <a:srgbClr val="FF3300"/>
                </a:solidFill>
              </a:rPr>
              <a:t>i</a:t>
            </a:r>
            <a:r>
              <a:rPr lang="en-US" sz="2400" b="1" dirty="0" smtClean="0">
                <a:solidFill>
                  <a:srgbClr val="FF3300"/>
                </a:solidFill>
              </a:rPr>
              <a:t>) </a:t>
            </a:r>
            <a:r>
              <a:rPr lang="en-US" sz="2400" b="1" u="sng" dirty="0" smtClean="0">
                <a:solidFill>
                  <a:srgbClr val="FF3300"/>
                </a:solidFill>
              </a:rPr>
              <a:t>Phototropism :-</a:t>
            </a:r>
            <a:r>
              <a:rPr lang="en-US" sz="2400" b="1" dirty="0" smtClean="0"/>
              <a:t> </a:t>
            </a:r>
            <a:r>
              <a:rPr lang="en-US" sz="2400" b="1" dirty="0" smtClean="0">
                <a:solidFill>
                  <a:srgbClr val="0000FF"/>
                </a:solidFill>
              </a:rPr>
              <a:t>is movement of plants in response to light. If it is </a:t>
            </a:r>
          </a:p>
          <a:p>
            <a:pPr algn="l" eaLnBrk="1" hangingPunct="1">
              <a:lnSpc>
                <a:spcPct val="80000"/>
              </a:lnSpc>
            </a:pPr>
            <a:r>
              <a:rPr lang="en-US" sz="2400" b="1" dirty="0" smtClean="0">
                <a:solidFill>
                  <a:srgbClr val="0000FF"/>
                </a:solidFill>
              </a:rPr>
              <a:t>     towards light, it is called positive phototropism. </a:t>
            </a:r>
            <a:r>
              <a:rPr lang="en-US" sz="2400" b="1" dirty="0" err="1" smtClean="0">
                <a:solidFill>
                  <a:srgbClr val="0000FF"/>
                </a:solidFill>
              </a:rPr>
              <a:t>Eg</a:t>
            </a:r>
            <a:r>
              <a:rPr lang="en-US" sz="2400" b="1" dirty="0" smtClean="0">
                <a:solidFill>
                  <a:srgbClr val="0000FF"/>
                </a:solidFill>
              </a:rPr>
              <a:t>:- Bending of </a:t>
            </a:r>
          </a:p>
          <a:p>
            <a:pPr algn="l" eaLnBrk="1" hangingPunct="1">
              <a:lnSpc>
                <a:spcPct val="80000"/>
              </a:lnSpc>
            </a:pPr>
            <a:r>
              <a:rPr lang="en-US" sz="2400" b="1" dirty="0" smtClean="0">
                <a:solidFill>
                  <a:srgbClr val="0000FF"/>
                </a:solidFill>
              </a:rPr>
              <a:t>     shoot towards light. If it is away from light, it is called negative </a:t>
            </a:r>
          </a:p>
          <a:p>
            <a:pPr algn="l" eaLnBrk="1" hangingPunct="1">
              <a:lnSpc>
                <a:spcPct val="80000"/>
              </a:lnSpc>
            </a:pPr>
            <a:r>
              <a:rPr lang="en-US" sz="2400" b="1" dirty="0" smtClean="0">
                <a:solidFill>
                  <a:srgbClr val="0000FF"/>
                </a:solidFill>
              </a:rPr>
              <a:t>     phototropism. </a:t>
            </a:r>
            <a:r>
              <a:rPr lang="en-US" sz="2400" b="1" dirty="0" err="1" smtClean="0">
                <a:solidFill>
                  <a:srgbClr val="0000FF"/>
                </a:solidFill>
              </a:rPr>
              <a:t>Eg</a:t>
            </a:r>
            <a:r>
              <a:rPr lang="en-US" sz="2400" b="1" dirty="0" smtClean="0">
                <a:solidFill>
                  <a:srgbClr val="0000FF"/>
                </a:solidFill>
              </a:rPr>
              <a:t>:- Bending of root away from light.</a:t>
            </a:r>
          </a:p>
          <a:p>
            <a:pPr algn="l" eaLnBrk="1" hangingPunct="1">
              <a:lnSpc>
                <a:spcPct val="80000"/>
              </a:lnSpc>
            </a:pPr>
            <a:endParaRPr lang="en-US" sz="2400" b="1" dirty="0" smtClean="0">
              <a:solidFill>
                <a:srgbClr val="0000FF"/>
              </a:solidFill>
            </a:endParaRPr>
          </a:p>
          <a:p>
            <a:pPr algn="l" eaLnBrk="1" hangingPunct="1">
              <a:lnSpc>
                <a:spcPct val="80000"/>
              </a:lnSpc>
            </a:pPr>
            <a:r>
              <a:rPr lang="en-US" sz="2400" b="1" dirty="0" smtClean="0">
                <a:solidFill>
                  <a:srgbClr val="FF0066"/>
                </a:solidFill>
              </a:rPr>
              <a:t> </a:t>
            </a:r>
            <a:r>
              <a:rPr lang="en-US" sz="2400" b="1" dirty="0" smtClean="0">
                <a:solidFill>
                  <a:srgbClr val="FF3300"/>
                </a:solidFill>
              </a:rPr>
              <a:t>ii) </a:t>
            </a:r>
            <a:r>
              <a:rPr lang="en-US" sz="2400" b="1" u="sng" dirty="0" smtClean="0">
                <a:solidFill>
                  <a:srgbClr val="FF3300"/>
                </a:solidFill>
              </a:rPr>
              <a:t>Geotropism :-</a:t>
            </a:r>
            <a:r>
              <a:rPr lang="en-US" sz="2400" b="1" dirty="0" smtClean="0"/>
              <a:t> </a:t>
            </a:r>
            <a:r>
              <a:rPr lang="en-US" sz="2400" b="1" dirty="0" smtClean="0">
                <a:solidFill>
                  <a:srgbClr val="0000FF"/>
                </a:solidFill>
              </a:rPr>
              <a:t>is the movement of plants in response to gravity. If it is </a:t>
            </a:r>
          </a:p>
          <a:p>
            <a:pPr algn="l" eaLnBrk="1" hangingPunct="1">
              <a:lnSpc>
                <a:spcPct val="80000"/>
              </a:lnSpc>
            </a:pPr>
            <a:r>
              <a:rPr lang="en-US" sz="2400" b="1" dirty="0" smtClean="0">
                <a:solidFill>
                  <a:srgbClr val="0000FF"/>
                </a:solidFill>
              </a:rPr>
              <a:t>     towards gravity it is called positive geotropism. </a:t>
            </a:r>
            <a:r>
              <a:rPr lang="en-US" sz="2400" b="1" dirty="0" err="1" smtClean="0">
                <a:solidFill>
                  <a:srgbClr val="0000FF"/>
                </a:solidFill>
              </a:rPr>
              <a:t>Eg</a:t>
            </a:r>
            <a:r>
              <a:rPr lang="en-US" sz="2400" b="1" dirty="0" smtClean="0">
                <a:solidFill>
                  <a:srgbClr val="0000FF"/>
                </a:solidFill>
              </a:rPr>
              <a:t>:- Downward        </a:t>
            </a:r>
          </a:p>
          <a:p>
            <a:pPr algn="l" eaLnBrk="1" hangingPunct="1">
              <a:lnSpc>
                <a:spcPct val="80000"/>
              </a:lnSpc>
            </a:pPr>
            <a:r>
              <a:rPr lang="en-US" sz="2400" b="1" dirty="0" smtClean="0">
                <a:solidFill>
                  <a:srgbClr val="0000FF"/>
                </a:solidFill>
              </a:rPr>
              <a:t>     growth of roots. If it is away from gravity it is called negative </a:t>
            </a:r>
          </a:p>
          <a:p>
            <a:pPr algn="l" eaLnBrk="1" hangingPunct="1">
              <a:lnSpc>
                <a:spcPct val="80000"/>
              </a:lnSpc>
            </a:pPr>
            <a:r>
              <a:rPr lang="en-US" sz="2400" b="1" dirty="0" smtClean="0">
                <a:solidFill>
                  <a:srgbClr val="0000FF"/>
                </a:solidFill>
              </a:rPr>
              <a:t>     geotropism. </a:t>
            </a:r>
            <a:r>
              <a:rPr lang="en-US" sz="2400" b="1" dirty="0" err="1" smtClean="0">
                <a:solidFill>
                  <a:srgbClr val="0000FF"/>
                </a:solidFill>
              </a:rPr>
              <a:t>Eg</a:t>
            </a:r>
            <a:r>
              <a:rPr lang="en-US" sz="2400" b="1" dirty="0" smtClean="0">
                <a:solidFill>
                  <a:srgbClr val="0000FF"/>
                </a:solidFill>
              </a:rPr>
              <a:t>:- Upward growth of shoot.</a:t>
            </a:r>
          </a:p>
          <a:p>
            <a:pPr algn="l" eaLnBrk="1" hangingPunct="1">
              <a:lnSpc>
                <a:spcPct val="80000"/>
              </a:lnSpc>
            </a:pPr>
            <a:endParaRPr lang="en-US" sz="2400" b="1" dirty="0" smtClean="0">
              <a:solidFill>
                <a:srgbClr val="0000FF"/>
              </a:solidFill>
            </a:endParaRPr>
          </a:p>
          <a:p>
            <a:pPr algn="l" eaLnBrk="1" hangingPunct="1">
              <a:lnSpc>
                <a:spcPct val="80000"/>
              </a:lnSpc>
            </a:pPr>
            <a:r>
              <a:rPr lang="en-US" sz="2400" b="1" dirty="0" smtClean="0">
                <a:solidFill>
                  <a:srgbClr val="FF3300"/>
                </a:solidFill>
              </a:rPr>
              <a:t>iii) </a:t>
            </a:r>
            <a:r>
              <a:rPr lang="en-US" sz="2400" b="1" u="sng" dirty="0" smtClean="0">
                <a:solidFill>
                  <a:srgbClr val="FF3300"/>
                </a:solidFill>
              </a:rPr>
              <a:t>Chemotropism :-</a:t>
            </a:r>
            <a:r>
              <a:rPr lang="en-US" sz="2400" b="1" dirty="0" smtClean="0"/>
              <a:t> </a:t>
            </a:r>
            <a:r>
              <a:rPr lang="en-US" sz="2400" b="1" dirty="0" smtClean="0">
                <a:solidFill>
                  <a:srgbClr val="0000FF"/>
                </a:solidFill>
              </a:rPr>
              <a:t>is movement of plant in response to chemical </a:t>
            </a:r>
          </a:p>
          <a:p>
            <a:pPr algn="l" eaLnBrk="1" hangingPunct="1">
              <a:lnSpc>
                <a:spcPct val="80000"/>
              </a:lnSpc>
            </a:pPr>
            <a:r>
              <a:rPr lang="en-US" sz="2400" b="1" dirty="0" smtClean="0">
                <a:solidFill>
                  <a:srgbClr val="0000FF"/>
                </a:solidFill>
              </a:rPr>
              <a:t>     stimuli. </a:t>
            </a:r>
            <a:r>
              <a:rPr lang="en-US" sz="2400" b="1" dirty="0" err="1" smtClean="0">
                <a:solidFill>
                  <a:srgbClr val="0000FF"/>
                </a:solidFill>
              </a:rPr>
              <a:t>Eg</a:t>
            </a:r>
            <a:r>
              <a:rPr lang="en-US" sz="2400" b="1" dirty="0" smtClean="0">
                <a:solidFill>
                  <a:srgbClr val="0000FF"/>
                </a:solidFill>
              </a:rPr>
              <a:t>:- Growth of pollen tube towards the ovule.</a:t>
            </a:r>
          </a:p>
          <a:p>
            <a:pPr algn="l" eaLnBrk="1" hangingPunct="1">
              <a:lnSpc>
                <a:spcPct val="80000"/>
              </a:lnSpc>
            </a:pPr>
            <a:endParaRPr lang="en-US" sz="2400" b="1" dirty="0" smtClean="0">
              <a:solidFill>
                <a:srgbClr val="0000FF"/>
              </a:solidFill>
            </a:endParaRPr>
          </a:p>
          <a:p>
            <a:pPr algn="l" eaLnBrk="1" hangingPunct="1">
              <a:lnSpc>
                <a:spcPct val="80000"/>
              </a:lnSpc>
            </a:pPr>
            <a:r>
              <a:rPr lang="en-US" sz="2400" b="1" dirty="0" smtClean="0">
                <a:solidFill>
                  <a:srgbClr val="FF3300"/>
                </a:solidFill>
              </a:rPr>
              <a:t>iv) </a:t>
            </a:r>
            <a:r>
              <a:rPr lang="en-US" sz="2400" b="1" u="sng" dirty="0" smtClean="0">
                <a:solidFill>
                  <a:srgbClr val="FF3300"/>
                </a:solidFill>
              </a:rPr>
              <a:t>Hydrotropism :-</a:t>
            </a:r>
            <a:r>
              <a:rPr lang="en-US" sz="2400" b="1" dirty="0" smtClean="0">
                <a:solidFill>
                  <a:srgbClr val="0000FF"/>
                </a:solidFill>
              </a:rPr>
              <a:t> is the movement of plants in response to water.</a:t>
            </a:r>
          </a:p>
          <a:p>
            <a:pPr algn="l" eaLnBrk="1" hangingPunct="1">
              <a:lnSpc>
                <a:spcPct val="80000"/>
              </a:lnSpc>
            </a:pPr>
            <a:r>
              <a:rPr lang="en-US" sz="2400" b="1" dirty="0" smtClean="0">
                <a:solidFill>
                  <a:srgbClr val="0000FF"/>
                </a:solidFill>
              </a:rPr>
              <a:t>     </a:t>
            </a:r>
            <a:r>
              <a:rPr lang="en-US" sz="2400" b="1" dirty="0" err="1" smtClean="0">
                <a:solidFill>
                  <a:srgbClr val="0000FF"/>
                </a:solidFill>
              </a:rPr>
              <a:t>Eg</a:t>
            </a:r>
            <a:r>
              <a:rPr lang="en-US" sz="2400" b="1" dirty="0" smtClean="0">
                <a:solidFill>
                  <a:srgbClr val="0000FF"/>
                </a:solidFill>
              </a:rPr>
              <a:t> :- Growth of roots towards water.</a:t>
            </a:r>
          </a:p>
        </p:txBody>
      </p:sp>
      <p:sp>
        <p:nvSpPr>
          <p:cNvPr id="9" name="Rectangle 4"/>
          <p:cNvSpPr>
            <a:spLocks noGrp="1" noChangeArrowheads="1"/>
          </p:cNvSpPr>
          <p:nvPr>
            <p:ph type="ctrTitle"/>
          </p:nvPr>
        </p:nvSpPr>
        <p:spPr>
          <a:xfrm>
            <a:off x="1752600" y="787400"/>
            <a:ext cx="7772400" cy="381000"/>
          </a:xfrm>
        </p:spPr>
        <p:txBody>
          <a:bodyPr>
            <a:noAutofit/>
          </a:bodyPr>
          <a:lstStyle/>
          <a:p>
            <a:pPr algn="l" eaLnBrk="1" hangingPunct="1"/>
            <a:r>
              <a:rPr lang="en-US" b="1" dirty="0" smtClean="0">
                <a:solidFill>
                  <a:srgbClr val="FF3300"/>
                </a:solidFill>
                <a:latin typeface="Times New Roman" pitchFamily="18" charset="0"/>
              </a:rPr>
              <a:t>6) </a:t>
            </a:r>
            <a:r>
              <a:rPr lang="en-US" b="1" u="sng" dirty="0" smtClean="0">
                <a:solidFill>
                  <a:srgbClr val="FF3300"/>
                </a:solidFill>
                <a:latin typeface="Times New Roman" pitchFamily="18" charset="0"/>
              </a:rPr>
              <a:t>Movements in plants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98"/>
        <p:cNvGrpSpPr/>
        <p:nvPr/>
      </p:nvGrpSpPr>
      <p:grpSpPr>
        <a:xfrm>
          <a:off x="0" y="0"/>
          <a:ext cx="0" cy="0"/>
          <a:chOff x="0" y="0"/>
          <a:chExt cx="0" cy="0"/>
        </a:xfrm>
      </p:grpSpPr>
      <p:sp>
        <p:nvSpPr>
          <p:cNvPr id="99" name="Google Shape;99;p2"/>
          <p:cNvSpPr/>
          <p:nvPr/>
        </p:nvSpPr>
        <p:spPr>
          <a:xfrm>
            <a:off x="7436419" y="925830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2</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7" name="Rectangle 5"/>
          <p:cNvSpPr txBox="1">
            <a:spLocks noChangeArrowheads="1"/>
          </p:cNvSpPr>
          <p:nvPr/>
        </p:nvSpPr>
        <p:spPr>
          <a:xfrm>
            <a:off x="2163064" y="1663388"/>
            <a:ext cx="12289536" cy="7582212"/>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1" u="none" strike="noStrike" kern="0" cap="none" spc="0" normalizeH="0" baseline="0" noProof="0" dirty="0" smtClean="0">
                <a:ln>
                  <a:noFill/>
                </a:ln>
                <a:solidFill>
                  <a:srgbClr val="0000FF"/>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The changes in the environment to which living organisms respond are called </a:t>
            </a:r>
            <a:r>
              <a:rPr kumimoji="0" lang="en-US" sz="3200" b="1" i="0" u="none" strike="noStrike" kern="0" cap="none" spc="0" normalizeH="0" baseline="0" noProof="0" dirty="0" smtClean="0">
                <a:ln>
                  <a:noFill/>
                </a:ln>
                <a:solidFill>
                  <a:srgbClr val="FF0066"/>
                </a:solidFill>
                <a:effectLst/>
                <a:uLnTx/>
                <a:uFillTx/>
                <a:latin typeface="Arial"/>
                <a:ea typeface="Arial"/>
                <a:cs typeface="Arial"/>
                <a:sym typeface="Arial"/>
              </a:rPr>
              <a:t>stimuli.</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a:r>
            <a:b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b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a:t>
            </a:r>
            <a:r>
              <a:rPr kumimoji="0" lang="en-US" sz="3200" b="1" i="0" u="none" strike="noStrike" kern="0" cap="none" spc="0" normalizeH="0" baseline="0" noProof="0" dirty="0" err="1" smtClean="0">
                <a:ln>
                  <a:noFill/>
                </a:ln>
                <a:solidFill>
                  <a:srgbClr val="0000FF"/>
                </a:solidFill>
                <a:effectLst/>
                <a:uLnTx/>
                <a:uFillTx/>
                <a:latin typeface="Arial"/>
                <a:ea typeface="Arial"/>
                <a:cs typeface="Arial"/>
                <a:sym typeface="Arial"/>
              </a:rPr>
              <a:t>Eg</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 heat, cold, sound, smell, taste, touch, pressure, gravity, water etc. </a:t>
            </a:r>
            <a:b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b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Living organisms respond to stimuli in the form of body movements.</a:t>
            </a: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b) </a:t>
            </a:r>
            <a:r>
              <a:rPr kumimoji="0" lang="en-US" sz="3200" b="1" i="0" u="sng"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Coordination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For a proper response to a stimulus many organs in the body should work together. The working together of various organs in an organism to produce a proper response to a stimulus is called </a:t>
            </a: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coordination.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a:t>
            </a:r>
            <a:r>
              <a:rPr kumimoji="0" lang="en-US" sz="3200" b="1" i="0" u="none" strike="noStrike" kern="0" cap="none" spc="0" normalizeH="0" baseline="0" noProof="0" dirty="0" err="1" smtClean="0">
                <a:ln>
                  <a:noFill/>
                </a:ln>
                <a:solidFill>
                  <a:srgbClr val="0000FF"/>
                </a:solidFill>
                <a:effectLst/>
                <a:uLnTx/>
                <a:uFillTx/>
                <a:latin typeface="Arial"/>
                <a:ea typeface="Arial"/>
                <a:cs typeface="Arial"/>
                <a:sym typeface="Arial"/>
              </a:rPr>
              <a:t>i</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In animals control and co ordination is done by the </a:t>
            </a: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nervous system and endocrine system.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ii) In plants control and co ordination is done by chemical substances called </a:t>
            </a: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plant hormones or </a:t>
            </a:r>
            <a:r>
              <a:rPr kumimoji="0" lang="en-US" sz="3200" b="1" i="0" u="none" strike="noStrike" kern="0" cap="none" spc="0" normalizeH="0" baseline="0" noProof="0" dirty="0" err="1" smtClean="0">
                <a:ln>
                  <a:noFill/>
                </a:ln>
                <a:solidFill>
                  <a:srgbClr val="FF3300"/>
                </a:solidFill>
                <a:effectLst/>
                <a:uLnTx/>
                <a:uFillTx/>
                <a:latin typeface="Arial"/>
                <a:ea typeface="Arial"/>
                <a:cs typeface="Arial"/>
                <a:sym typeface="Arial"/>
              </a:rPr>
              <a:t>phytohormones</a:t>
            </a: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a:t>
            </a: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p>
        </p:txBody>
      </p:sp>
      <p:sp>
        <p:nvSpPr>
          <p:cNvPr id="18" name="Rectangle 4"/>
          <p:cNvSpPr txBox="1">
            <a:spLocks noChangeArrowheads="1"/>
          </p:cNvSpPr>
          <p:nvPr/>
        </p:nvSpPr>
        <p:spPr>
          <a:xfrm>
            <a:off x="2096008" y="720344"/>
            <a:ext cx="8763000" cy="533400"/>
          </a:xfrm>
          <a:prstGeom prst="rect">
            <a:avLst/>
          </a:prstGeom>
        </p:spPr>
        <p:txBody>
          <a:bodyPr>
            <a:normAutofit fontScale="60000" lnSpcReduction="200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1a) </a:t>
            </a:r>
            <a:r>
              <a:rPr kumimoji="0" lang="en-US" sz="6000" b="1" i="0" u="sng"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Stimuli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20</a:t>
            </a:fld>
            <a:endParaRPr lang="en-US"/>
          </a:p>
        </p:txBody>
      </p:sp>
      <p:pic>
        <p:nvPicPr>
          <p:cNvPr id="7" name="Picture 6" descr="Phototropism%20in%20mung%20bean%20seedling"/>
          <p:cNvPicPr>
            <a:picLocks noGrp="1" noChangeAspect="1" noChangeArrowheads="1"/>
          </p:cNvPicPr>
          <p:nvPr>
            <p:ph type="subTitle" idx="1"/>
          </p:nvPr>
        </p:nvPicPr>
        <p:blipFill>
          <a:blip r:embed="rId2">
            <a:extLst>
              <a:ext uri="{28A0092B-C50C-407E-A947-70E740481C1C}">
                <a14:useLocalDpi xmlns:a14="http://schemas.microsoft.com/office/drawing/2010/main" xmlns="" val="0"/>
              </a:ext>
            </a:extLst>
          </a:blip>
          <a:srcRect/>
          <a:stretch>
            <a:fillRect/>
          </a:stretch>
        </p:blipFill>
        <p:spPr>
          <a:xfrm>
            <a:off x="1727199" y="1752599"/>
            <a:ext cx="6372225" cy="7670271"/>
          </a:xfrm>
          <a:noFill/>
        </p:spPr>
      </p:pic>
      <p:pic>
        <p:nvPicPr>
          <p:cNvPr id="12" name="Picture 8" descr="Ch23_0_b"/>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34400" y="1625599"/>
            <a:ext cx="6502400" cy="7670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0"/>
          <p:cNvSpPr>
            <a:spLocks noChangeArrowheads="1"/>
          </p:cNvSpPr>
          <p:nvPr/>
        </p:nvSpPr>
        <p:spPr bwMode="auto">
          <a:xfrm>
            <a:off x="2108200" y="776288"/>
            <a:ext cx="484063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b="1" u="sng">
                <a:solidFill>
                  <a:srgbClr val="FF3300"/>
                </a:solidFill>
                <a:latin typeface="Times New Roman" pitchFamily="18" charset="0"/>
              </a:rPr>
              <a:t>PHOTOTROPISM</a:t>
            </a:r>
          </a:p>
        </p:txBody>
      </p:sp>
      <p:sp>
        <p:nvSpPr>
          <p:cNvPr id="14" name="Rectangle 11"/>
          <p:cNvSpPr>
            <a:spLocks noChangeArrowheads="1"/>
          </p:cNvSpPr>
          <p:nvPr/>
        </p:nvSpPr>
        <p:spPr bwMode="auto">
          <a:xfrm>
            <a:off x="8788400" y="781050"/>
            <a:ext cx="407606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b="1" u="sng" dirty="0">
                <a:solidFill>
                  <a:srgbClr val="FF3300"/>
                </a:solidFill>
                <a:latin typeface="Times New Roman" pitchFamily="18" charset="0"/>
              </a:rPr>
              <a:t>GEOTROPISM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21</a:t>
            </a:fld>
            <a:endParaRPr lang="en-US"/>
          </a:p>
        </p:txBody>
      </p:sp>
      <p:sp>
        <p:nvSpPr>
          <p:cNvPr id="6" name="Rectangle 5"/>
          <p:cNvSpPr>
            <a:spLocks noGrp="1" noChangeArrowheads="1"/>
          </p:cNvSpPr>
          <p:nvPr>
            <p:ph type="subTitle" idx="1"/>
          </p:nvPr>
        </p:nvSpPr>
        <p:spPr>
          <a:xfrm>
            <a:off x="2057400" y="406400"/>
            <a:ext cx="7924800" cy="711200"/>
          </a:xfrm>
        </p:spPr>
        <p:txBody>
          <a:bodyPr/>
          <a:lstStyle/>
          <a:p>
            <a:pPr eaLnBrk="1" hangingPunct="1"/>
            <a:r>
              <a:rPr lang="en-US" sz="2800" b="1" u="sng" dirty="0" smtClean="0">
                <a:solidFill>
                  <a:srgbClr val="FF3300"/>
                </a:solidFill>
                <a:latin typeface="Times New Roman" pitchFamily="18" charset="0"/>
              </a:rPr>
              <a:t>CHEMOTROPISM</a:t>
            </a:r>
          </a:p>
        </p:txBody>
      </p:sp>
      <p:pic>
        <p:nvPicPr>
          <p:cNvPr id="7" name="Picture 7" descr="doublefertiliz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02000" y="1752599"/>
            <a:ext cx="8585200" cy="7869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22</a:t>
            </a:fld>
            <a:endParaRPr lang="en-US"/>
          </a:p>
        </p:txBody>
      </p:sp>
      <p:sp>
        <p:nvSpPr>
          <p:cNvPr id="7" name="Rectangle 5"/>
          <p:cNvSpPr>
            <a:spLocks noGrp="1" noChangeArrowheads="1"/>
          </p:cNvSpPr>
          <p:nvPr>
            <p:ph type="subTitle" idx="1"/>
          </p:nvPr>
        </p:nvSpPr>
        <p:spPr>
          <a:xfrm>
            <a:off x="1828800" y="736600"/>
            <a:ext cx="12674600" cy="3175000"/>
          </a:xfrm>
        </p:spPr>
        <p:txBody>
          <a:bodyPr>
            <a:noAutofit/>
          </a:bodyPr>
          <a:lstStyle/>
          <a:p>
            <a:pPr algn="l" eaLnBrk="1" hangingPunct="1"/>
            <a:r>
              <a:rPr lang="en-US" b="1" dirty="0" smtClean="0">
                <a:solidFill>
                  <a:srgbClr val="FF3300"/>
                </a:solidFill>
                <a:latin typeface="Times New Roman" pitchFamily="18" charset="0"/>
              </a:rPr>
              <a:t>b) </a:t>
            </a:r>
            <a:r>
              <a:rPr lang="en-US" b="1" u="sng" dirty="0" smtClean="0">
                <a:solidFill>
                  <a:srgbClr val="FF3300"/>
                </a:solidFill>
                <a:latin typeface="Times New Roman" pitchFamily="18" charset="0"/>
              </a:rPr>
              <a:t>Nastic movements</a:t>
            </a:r>
            <a:r>
              <a:rPr lang="en-US" b="1" dirty="0" smtClean="0">
                <a:solidFill>
                  <a:srgbClr val="FF3300"/>
                </a:solidFill>
                <a:latin typeface="Times New Roman" pitchFamily="18" charset="0"/>
              </a:rPr>
              <a:t> :-</a:t>
            </a:r>
            <a:r>
              <a:rPr lang="en-US" b="1" dirty="0" smtClean="0"/>
              <a:t>  </a:t>
            </a:r>
            <a:r>
              <a:rPr lang="en-US" b="1" dirty="0" smtClean="0">
                <a:solidFill>
                  <a:srgbClr val="0000FF"/>
                </a:solidFill>
              </a:rPr>
              <a:t>are non directional movements  which </a:t>
            </a:r>
          </a:p>
          <a:p>
            <a:pPr algn="l" eaLnBrk="1" hangingPunct="1"/>
            <a:r>
              <a:rPr lang="en-US" b="1" dirty="0" smtClean="0">
                <a:solidFill>
                  <a:srgbClr val="0000FF"/>
                </a:solidFill>
              </a:rPr>
              <a:t>     are neither towards or away from the stimulus and it does not </a:t>
            </a:r>
          </a:p>
          <a:p>
            <a:pPr algn="l" eaLnBrk="1" hangingPunct="1"/>
            <a:r>
              <a:rPr lang="en-US" b="1" dirty="0" smtClean="0">
                <a:solidFill>
                  <a:srgbClr val="0000FF"/>
                </a:solidFill>
              </a:rPr>
              <a:t>     depend on growth.</a:t>
            </a:r>
          </a:p>
          <a:p>
            <a:pPr algn="l" eaLnBrk="1" hangingPunct="1"/>
            <a:r>
              <a:rPr lang="en-US" b="1" dirty="0" smtClean="0">
                <a:solidFill>
                  <a:srgbClr val="0000FF"/>
                </a:solidFill>
              </a:rPr>
              <a:t>     </a:t>
            </a:r>
            <a:r>
              <a:rPr lang="en-US" b="1" dirty="0" err="1" smtClean="0">
                <a:solidFill>
                  <a:srgbClr val="0000FF"/>
                </a:solidFill>
              </a:rPr>
              <a:t>Eg</a:t>
            </a:r>
            <a:r>
              <a:rPr lang="en-US" b="1" dirty="0" smtClean="0">
                <a:solidFill>
                  <a:srgbClr val="0000FF"/>
                </a:solidFill>
              </a:rPr>
              <a:t> :- If we touch the leaves of touch me not plant, its leaves fold up </a:t>
            </a:r>
          </a:p>
          <a:p>
            <a:pPr algn="l" eaLnBrk="1" hangingPunct="1"/>
            <a:r>
              <a:rPr lang="en-US" b="1" dirty="0" smtClean="0">
                <a:solidFill>
                  <a:srgbClr val="0000FF"/>
                </a:solidFill>
              </a:rPr>
              <a:t>     and droops down immediately due to the change in the amount of </a:t>
            </a:r>
          </a:p>
          <a:p>
            <a:pPr algn="l" eaLnBrk="1" hangingPunct="1"/>
            <a:r>
              <a:rPr lang="en-US" b="1" dirty="0" smtClean="0">
                <a:solidFill>
                  <a:srgbClr val="0000FF"/>
                </a:solidFill>
              </a:rPr>
              <a:t>     water in the leaves. Depending upon the amount of water in the         </a:t>
            </a:r>
          </a:p>
          <a:p>
            <a:pPr algn="l" eaLnBrk="1" hangingPunct="1"/>
            <a:r>
              <a:rPr lang="en-US" b="1" dirty="0" smtClean="0">
                <a:solidFill>
                  <a:srgbClr val="0000FF"/>
                </a:solidFill>
              </a:rPr>
              <a:t>     leaves, it swells or shrinks.</a:t>
            </a:r>
          </a:p>
        </p:txBody>
      </p:sp>
      <p:pic>
        <p:nvPicPr>
          <p:cNvPr id="8" name="Picture 6" descr="Sensi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98800" y="5003799"/>
            <a:ext cx="9169400" cy="4682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23</a:t>
            </a:fld>
            <a:endParaRPr lang="en-US"/>
          </a:p>
        </p:txBody>
      </p:sp>
      <p:sp>
        <p:nvSpPr>
          <p:cNvPr id="8" name="Rectangle 5"/>
          <p:cNvSpPr>
            <a:spLocks noGrp="1" noChangeArrowheads="1"/>
          </p:cNvSpPr>
          <p:nvPr>
            <p:ph type="subTitle" idx="1"/>
          </p:nvPr>
        </p:nvSpPr>
        <p:spPr>
          <a:xfrm>
            <a:off x="1727200" y="838200"/>
            <a:ext cx="11404600" cy="8636000"/>
          </a:xfrm>
        </p:spPr>
        <p:txBody>
          <a:bodyPr>
            <a:normAutofit/>
          </a:bodyPr>
          <a:lstStyle/>
          <a:p>
            <a:pPr algn="l" eaLnBrk="1" hangingPunct="1">
              <a:lnSpc>
                <a:spcPct val="80000"/>
              </a:lnSpc>
            </a:pPr>
            <a:r>
              <a:rPr lang="en-US" sz="2000" dirty="0" smtClean="0"/>
              <a:t>     </a:t>
            </a:r>
            <a:r>
              <a:rPr lang="en-US" sz="2000" b="1" dirty="0" smtClean="0">
                <a:solidFill>
                  <a:srgbClr val="0000FF"/>
                </a:solidFill>
              </a:rPr>
              <a:t>The endocrine glands also help in control and coordination. The endocrine </a:t>
            </a:r>
          </a:p>
          <a:p>
            <a:pPr algn="l" eaLnBrk="1" hangingPunct="1">
              <a:lnSpc>
                <a:spcPct val="80000"/>
              </a:lnSpc>
            </a:pPr>
            <a:r>
              <a:rPr lang="en-US" sz="2000" b="1" dirty="0" smtClean="0">
                <a:solidFill>
                  <a:srgbClr val="0000FF"/>
                </a:solidFill>
              </a:rPr>
              <a:t>glands produce chemical substances which help to control and coordinate </a:t>
            </a:r>
          </a:p>
          <a:p>
            <a:pPr algn="l" eaLnBrk="1" hangingPunct="1">
              <a:lnSpc>
                <a:spcPct val="80000"/>
              </a:lnSpc>
            </a:pPr>
            <a:r>
              <a:rPr lang="en-US" sz="2000" b="1" dirty="0" smtClean="0">
                <a:solidFill>
                  <a:srgbClr val="0000FF"/>
                </a:solidFill>
              </a:rPr>
              <a:t>various activities in the body.</a:t>
            </a:r>
          </a:p>
          <a:p>
            <a:pPr algn="l" eaLnBrk="1" hangingPunct="1">
              <a:lnSpc>
                <a:spcPct val="80000"/>
              </a:lnSpc>
            </a:pPr>
            <a:r>
              <a:rPr lang="en-US" sz="2000" b="1" dirty="0" smtClean="0">
                <a:solidFill>
                  <a:srgbClr val="0000FF"/>
                </a:solidFill>
              </a:rPr>
              <a:t>     The endocrine glands in our body are :- </a:t>
            </a:r>
            <a:r>
              <a:rPr lang="en-US" sz="2000" b="1" dirty="0" smtClean="0">
                <a:solidFill>
                  <a:srgbClr val="FF3300"/>
                </a:solidFill>
              </a:rPr>
              <a:t>pineal, hypothalamus, pituitary, </a:t>
            </a:r>
          </a:p>
          <a:p>
            <a:pPr algn="l" eaLnBrk="1" hangingPunct="1">
              <a:lnSpc>
                <a:spcPct val="80000"/>
              </a:lnSpc>
            </a:pPr>
            <a:r>
              <a:rPr lang="en-US" sz="2000" b="1" dirty="0" smtClean="0">
                <a:solidFill>
                  <a:srgbClr val="FF3300"/>
                </a:solidFill>
              </a:rPr>
              <a:t>thyroid, parathyroid, thymus, adrenal, pancreas, testes and ovary.</a:t>
            </a:r>
          </a:p>
          <a:p>
            <a:pPr algn="l" eaLnBrk="1" hangingPunct="1">
              <a:lnSpc>
                <a:spcPct val="80000"/>
              </a:lnSpc>
            </a:pPr>
            <a:r>
              <a:rPr lang="en-US" sz="2000" dirty="0" smtClean="0"/>
              <a:t>     </a:t>
            </a:r>
            <a:r>
              <a:rPr lang="en-US" sz="2000" b="1" u="sng" dirty="0" smtClean="0">
                <a:solidFill>
                  <a:srgbClr val="FF3300"/>
                </a:solidFill>
              </a:rPr>
              <a:t>Examples of coordination by endocrine glands :-</a:t>
            </a:r>
          </a:p>
          <a:p>
            <a:pPr algn="l" eaLnBrk="1" hangingPunct="1">
              <a:lnSpc>
                <a:spcPct val="80000"/>
              </a:lnSpc>
            </a:pPr>
            <a:r>
              <a:rPr lang="en-US" sz="2000" dirty="0" smtClean="0"/>
              <a:t> </a:t>
            </a:r>
            <a:r>
              <a:rPr lang="en-US" sz="2000" b="1" dirty="0" err="1" smtClean="0">
                <a:solidFill>
                  <a:srgbClr val="0000FF"/>
                </a:solidFill>
              </a:rPr>
              <a:t>i</a:t>
            </a:r>
            <a:r>
              <a:rPr lang="en-US" sz="2000" b="1" dirty="0" smtClean="0">
                <a:solidFill>
                  <a:srgbClr val="0000FF"/>
                </a:solidFill>
              </a:rPr>
              <a:t>) When we are frightened or angry, the </a:t>
            </a:r>
            <a:r>
              <a:rPr lang="en-US" sz="2000" b="1" dirty="0" smtClean="0">
                <a:solidFill>
                  <a:srgbClr val="FF3300"/>
                </a:solidFill>
              </a:rPr>
              <a:t>adrenal glands</a:t>
            </a:r>
            <a:r>
              <a:rPr lang="en-US" sz="2000" b="1" dirty="0" smtClean="0">
                <a:solidFill>
                  <a:srgbClr val="0000FF"/>
                </a:solidFill>
              </a:rPr>
              <a:t> produce more     </a:t>
            </a:r>
            <a:r>
              <a:rPr lang="en-US" sz="2000" b="1" dirty="0" smtClean="0">
                <a:solidFill>
                  <a:srgbClr val="FF3300"/>
                </a:solidFill>
              </a:rPr>
              <a:t>adrenalin hormone</a:t>
            </a:r>
            <a:r>
              <a:rPr lang="en-US" sz="2000" b="1" dirty="0" smtClean="0">
                <a:solidFill>
                  <a:srgbClr val="0000FF"/>
                </a:solidFill>
              </a:rPr>
              <a:t>  which is sent through the blood to the heart, rib muscles and diaphragm. This increases breathing rate to supply more oxygen to the muscles to prepare the body to either run away or fight with the enemy.</a:t>
            </a:r>
          </a:p>
          <a:p>
            <a:pPr algn="l" eaLnBrk="1" hangingPunct="1">
              <a:lnSpc>
                <a:spcPct val="80000"/>
              </a:lnSpc>
            </a:pPr>
            <a:endParaRPr lang="en-US" sz="2000" b="1" dirty="0" smtClean="0">
              <a:solidFill>
                <a:srgbClr val="0000FF"/>
              </a:solidFill>
            </a:endParaRPr>
          </a:p>
          <a:p>
            <a:pPr algn="l" eaLnBrk="1" hangingPunct="1">
              <a:lnSpc>
                <a:spcPct val="80000"/>
              </a:lnSpc>
            </a:pPr>
            <a:r>
              <a:rPr lang="en-US" sz="2000" b="1" dirty="0" smtClean="0">
                <a:solidFill>
                  <a:srgbClr val="0000FF"/>
                </a:solidFill>
              </a:rPr>
              <a:t>ii) Iodine is needed by the </a:t>
            </a:r>
            <a:r>
              <a:rPr lang="en-US" sz="2000" b="1" dirty="0" smtClean="0">
                <a:solidFill>
                  <a:srgbClr val="FF3300"/>
                </a:solidFill>
              </a:rPr>
              <a:t>thyroid gland</a:t>
            </a:r>
            <a:r>
              <a:rPr lang="en-US" sz="2000" b="1" dirty="0" smtClean="0">
                <a:solidFill>
                  <a:srgbClr val="0000FF"/>
                </a:solidFill>
              </a:rPr>
              <a:t> to produce the hormone </a:t>
            </a:r>
            <a:r>
              <a:rPr lang="en-US" sz="2000" b="1" dirty="0" smtClean="0">
                <a:solidFill>
                  <a:srgbClr val="FF3300"/>
                </a:solidFill>
              </a:rPr>
              <a:t>thyroxin.</a:t>
            </a:r>
            <a:r>
              <a:rPr lang="en-US" sz="2000" b="1" dirty="0" smtClean="0">
                <a:solidFill>
                  <a:srgbClr val="0000FF"/>
                </a:solidFill>
              </a:rPr>
              <a:t> Thyroxin controls the metabolism of carbohydrates, fats and proteins and helps in proper growth. If the diet is deficient in iodine it causes </a:t>
            </a:r>
            <a:r>
              <a:rPr lang="en-US" sz="2000" b="1" dirty="0" err="1" smtClean="0">
                <a:solidFill>
                  <a:srgbClr val="FF3300"/>
                </a:solidFill>
              </a:rPr>
              <a:t>goitre</a:t>
            </a:r>
            <a:r>
              <a:rPr lang="en-US" sz="2000" b="1" dirty="0" smtClean="0">
                <a:solidFill>
                  <a:srgbClr val="FF3300"/>
                </a:solidFill>
              </a:rPr>
              <a:t>.</a:t>
            </a:r>
          </a:p>
          <a:p>
            <a:pPr algn="l" eaLnBrk="1" hangingPunct="1">
              <a:lnSpc>
                <a:spcPct val="80000"/>
              </a:lnSpc>
            </a:pPr>
            <a:endParaRPr lang="en-US" sz="2000" b="1" dirty="0" smtClean="0">
              <a:solidFill>
                <a:srgbClr val="FF3300"/>
              </a:solidFill>
            </a:endParaRPr>
          </a:p>
          <a:p>
            <a:pPr algn="l" eaLnBrk="1" hangingPunct="1">
              <a:lnSpc>
                <a:spcPct val="80000"/>
              </a:lnSpc>
            </a:pPr>
            <a:r>
              <a:rPr lang="en-US" sz="2000" b="1" dirty="0" smtClean="0">
                <a:solidFill>
                  <a:srgbClr val="0000FF"/>
                </a:solidFill>
              </a:rPr>
              <a:t>iii) The </a:t>
            </a:r>
            <a:r>
              <a:rPr lang="en-US" sz="2000" b="1" dirty="0" smtClean="0">
                <a:solidFill>
                  <a:srgbClr val="FF3300"/>
                </a:solidFill>
              </a:rPr>
              <a:t>pituitary gland</a:t>
            </a:r>
            <a:r>
              <a:rPr lang="en-US" sz="2000" b="1" dirty="0" smtClean="0">
                <a:solidFill>
                  <a:srgbClr val="0000FF"/>
                </a:solidFill>
              </a:rPr>
              <a:t> produce </a:t>
            </a:r>
            <a:r>
              <a:rPr lang="en-US" sz="2000" b="1" dirty="0" smtClean="0">
                <a:solidFill>
                  <a:srgbClr val="FF3300"/>
                </a:solidFill>
              </a:rPr>
              <a:t>growth hormones</a:t>
            </a:r>
            <a:r>
              <a:rPr lang="en-US" sz="2000" b="1" dirty="0" smtClean="0">
                <a:solidFill>
                  <a:srgbClr val="0000FF"/>
                </a:solidFill>
              </a:rPr>
              <a:t>. Deficiency of this hormone in childhood causes </a:t>
            </a:r>
            <a:r>
              <a:rPr lang="en-US" sz="2000" b="1" dirty="0" smtClean="0">
                <a:solidFill>
                  <a:srgbClr val="FF3300"/>
                </a:solidFill>
              </a:rPr>
              <a:t>dwarfism.</a:t>
            </a:r>
            <a:r>
              <a:rPr lang="en-US" sz="2000" b="1" dirty="0" smtClean="0">
                <a:solidFill>
                  <a:srgbClr val="0000FF"/>
                </a:solidFill>
              </a:rPr>
              <a:t> Excess of this hormone causes </a:t>
            </a:r>
            <a:r>
              <a:rPr lang="en-US" sz="2000" b="1" dirty="0" smtClean="0">
                <a:solidFill>
                  <a:srgbClr val="FF3300"/>
                </a:solidFill>
              </a:rPr>
              <a:t>tall growth.</a:t>
            </a:r>
          </a:p>
          <a:p>
            <a:pPr algn="l" eaLnBrk="1" hangingPunct="1">
              <a:lnSpc>
                <a:spcPct val="80000"/>
              </a:lnSpc>
            </a:pPr>
            <a:endParaRPr lang="en-US" sz="2000" b="1" dirty="0" smtClean="0">
              <a:solidFill>
                <a:srgbClr val="FF3300"/>
              </a:solidFill>
            </a:endParaRPr>
          </a:p>
          <a:p>
            <a:pPr algn="l" eaLnBrk="1" hangingPunct="1">
              <a:lnSpc>
                <a:spcPct val="80000"/>
              </a:lnSpc>
            </a:pPr>
            <a:r>
              <a:rPr lang="en-US" sz="2000" b="1" dirty="0" smtClean="0">
                <a:solidFill>
                  <a:srgbClr val="0000FF"/>
                </a:solidFill>
              </a:rPr>
              <a:t>iv) The </a:t>
            </a:r>
            <a:r>
              <a:rPr lang="en-US" sz="2000" b="1" dirty="0" smtClean="0">
                <a:solidFill>
                  <a:srgbClr val="FF3300"/>
                </a:solidFill>
              </a:rPr>
              <a:t>pancreas</a:t>
            </a:r>
            <a:r>
              <a:rPr lang="en-US" sz="2000" b="1" dirty="0" smtClean="0">
                <a:solidFill>
                  <a:srgbClr val="FF0066"/>
                </a:solidFill>
              </a:rPr>
              <a:t> </a:t>
            </a:r>
            <a:r>
              <a:rPr lang="en-US" sz="2000" b="1" dirty="0" smtClean="0">
                <a:solidFill>
                  <a:srgbClr val="0000FF"/>
                </a:solidFill>
              </a:rPr>
              <a:t>produces the </a:t>
            </a:r>
            <a:r>
              <a:rPr lang="en-US" sz="2000" b="1" dirty="0" smtClean="0">
                <a:solidFill>
                  <a:srgbClr val="FF3300"/>
                </a:solidFill>
              </a:rPr>
              <a:t>hormone insulin</a:t>
            </a:r>
            <a:r>
              <a:rPr lang="en-US" sz="2000" b="1" dirty="0" smtClean="0">
                <a:solidFill>
                  <a:srgbClr val="0000FF"/>
                </a:solidFill>
              </a:rPr>
              <a:t> which controls the blood sugar level. Increase in blood sugar level causes </a:t>
            </a:r>
            <a:r>
              <a:rPr lang="en-US" sz="2000" b="1" dirty="0" smtClean="0">
                <a:solidFill>
                  <a:srgbClr val="FF3300"/>
                </a:solidFill>
              </a:rPr>
              <a:t>diabetes.</a:t>
            </a:r>
            <a:r>
              <a:rPr lang="en-US" sz="2000" b="1" dirty="0" smtClean="0">
                <a:solidFill>
                  <a:srgbClr val="0000FF"/>
                </a:solidFill>
              </a:rPr>
              <a:t> A diabetic patient has to take insulin injections to control his blood sugar level.</a:t>
            </a:r>
          </a:p>
          <a:p>
            <a:pPr algn="l" eaLnBrk="1" hangingPunct="1">
              <a:lnSpc>
                <a:spcPct val="80000"/>
              </a:lnSpc>
            </a:pPr>
            <a:endParaRPr lang="en-US" sz="2000" b="1" dirty="0" smtClean="0">
              <a:solidFill>
                <a:srgbClr val="0000FF"/>
              </a:solidFill>
            </a:endParaRPr>
          </a:p>
          <a:p>
            <a:pPr algn="l" eaLnBrk="1" hangingPunct="1">
              <a:lnSpc>
                <a:spcPct val="80000"/>
              </a:lnSpc>
            </a:pPr>
            <a:r>
              <a:rPr lang="en-US" sz="2000" b="1" dirty="0" smtClean="0">
                <a:solidFill>
                  <a:srgbClr val="0000FF"/>
                </a:solidFill>
              </a:rPr>
              <a:t> v) The </a:t>
            </a:r>
            <a:r>
              <a:rPr lang="en-US" sz="2000" b="1" dirty="0" smtClean="0">
                <a:solidFill>
                  <a:srgbClr val="FF3300"/>
                </a:solidFill>
              </a:rPr>
              <a:t>testes</a:t>
            </a:r>
            <a:r>
              <a:rPr lang="en-US" sz="2000" b="1" dirty="0" smtClean="0">
                <a:solidFill>
                  <a:srgbClr val="0000FF"/>
                </a:solidFill>
              </a:rPr>
              <a:t> in males produces the hormone </a:t>
            </a:r>
            <a:r>
              <a:rPr lang="en-US" sz="2000" b="1" dirty="0" smtClean="0">
                <a:solidFill>
                  <a:srgbClr val="FF3300"/>
                </a:solidFill>
              </a:rPr>
              <a:t>testosterone</a:t>
            </a:r>
            <a:r>
              <a:rPr lang="en-US" sz="2000" b="1" dirty="0" smtClean="0">
                <a:solidFill>
                  <a:srgbClr val="0000FF"/>
                </a:solidFill>
              </a:rPr>
              <a:t> which controls the production of sperms and changes during puberty.</a:t>
            </a:r>
          </a:p>
          <a:p>
            <a:pPr algn="l" eaLnBrk="1" hangingPunct="1">
              <a:lnSpc>
                <a:spcPct val="80000"/>
              </a:lnSpc>
            </a:pPr>
            <a:r>
              <a:rPr lang="en-US" sz="2000" b="1" dirty="0" smtClean="0">
                <a:solidFill>
                  <a:srgbClr val="0000FF"/>
                </a:solidFill>
              </a:rPr>
              <a:t>     The </a:t>
            </a:r>
            <a:r>
              <a:rPr lang="en-US" sz="2000" b="1" dirty="0" smtClean="0">
                <a:solidFill>
                  <a:srgbClr val="FF3300"/>
                </a:solidFill>
              </a:rPr>
              <a:t>ovary</a:t>
            </a:r>
            <a:r>
              <a:rPr lang="en-US" sz="2000" b="1" dirty="0" smtClean="0">
                <a:solidFill>
                  <a:srgbClr val="0000FF"/>
                </a:solidFill>
              </a:rPr>
              <a:t> in females produces the hormone </a:t>
            </a:r>
            <a:r>
              <a:rPr lang="en-US" sz="2000" b="1" dirty="0" err="1" smtClean="0">
                <a:solidFill>
                  <a:srgbClr val="FF3300"/>
                </a:solidFill>
              </a:rPr>
              <a:t>oestrogen</a:t>
            </a:r>
            <a:r>
              <a:rPr lang="en-US" sz="2000" b="1" dirty="0" smtClean="0">
                <a:solidFill>
                  <a:srgbClr val="0000FF"/>
                </a:solidFill>
              </a:rPr>
              <a:t> which controls the production of eggs and changes during puberty.</a:t>
            </a:r>
          </a:p>
        </p:txBody>
      </p:sp>
      <p:sp>
        <p:nvSpPr>
          <p:cNvPr id="9" name="Rectangle 4"/>
          <p:cNvSpPr>
            <a:spLocks noGrp="1" noChangeArrowheads="1"/>
          </p:cNvSpPr>
          <p:nvPr>
            <p:ph type="ctrTitle"/>
          </p:nvPr>
        </p:nvSpPr>
        <p:spPr>
          <a:xfrm>
            <a:off x="1651000" y="380999"/>
            <a:ext cx="11112174" cy="520241"/>
          </a:xfrm>
        </p:spPr>
        <p:txBody>
          <a:bodyPr>
            <a:normAutofit/>
          </a:bodyPr>
          <a:lstStyle/>
          <a:p>
            <a:pPr algn="l" eaLnBrk="1" hangingPunct="1"/>
            <a:r>
              <a:rPr lang="en-US" sz="2000" b="1" dirty="0" smtClean="0">
                <a:solidFill>
                  <a:srgbClr val="FF3300"/>
                </a:solidFill>
                <a:latin typeface="Times New Roman" pitchFamily="18" charset="0"/>
              </a:rPr>
              <a:t>7) </a:t>
            </a:r>
            <a:r>
              <a:rPr lang="en-US" sz="2000" b="1" u="sng" dirty="0" smtClean="0">
                <a:solidFill>
                  <a:srgbClr val="FF3300"/>
                </a:solidFill>
                <a:latin typeface="Times New Roman" pitchFamily="18" charset="0"/>
              </a:rPr>
              <a:t>Endocrine glands in human beings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24</a:t>
            </a:fld>
            <a:endParaRPr lang="en-US"/>
          </a:p>
        </p:txBody>
      </p:sp>
      <p:pic>
        <p:nvPicPr>
          <p:cNvPr id="6" name="Picture 3" descr="endocrine"/>
          <p:cNvPicPr>
            <a:picLocks noGrp="1" noChangeAspect="1" noChangeArrowheads="1"/>
          </p:cNvPicPr>
          <p:nvPr>
            <p:ph type="subTitle" idx="1"/>
          </p:nvPr>
        </p:nvPicPr>
        <p:blipFill>
          <a:blip r:embed="rId2">
            <a:extLst>
              <a:ext uri="{28A0092B-C50C-407E-A947-70E740481C1C}">
                <a14:useLocalDpi xmlns:a14="http://schemas.microsoft.com/office/drawing/2010/main" xmlns="" val="0"/>
              </a:ext>
            </a:extLst>
          </a:blip>
          <a:srcRect/>
          <a:stretch>
            <a:fillRect/>
          </a:stretch>
        </p:blipFill>
        <p:spPr>
          <a:xfrm>
            <a:off x="7975599" y="1828800"/>
            <a:ext cx="5930721" cy="7797800"/>
          </a:xfrm>
          <a:noFill/>
        </p:spPr>
      </p:pic>
      <p:sp>
        <p:nvSpPr>
          <p:cNvPr id="7" name="Rectangle 2"/>
          <p:cNvSpPr>
            <a:spLocks noGrp="1" noChangeArrowheads="1"/>
          </p:cNvSpPr>
          <p:nvPr>
            <p:ph type="ctrTitle"/>
          </p:nvPr>
        </p:nvSpPr>
        <p:spPr>
          <a:xfrm>
            <a:off x="1498600" y="558800"/>
            <a:ext cx="8534400" cy="609600"/>
          </a:xfrm>
        </p:spPr>
        <p:txBody>
          <a:bodyPr/>
          <a:lstStyle/>
          <a:p>
            <a:pPr eaLnBrk="1" hangingPunct="1"/>
            <a:r>
              <a:rPr lang="en-US" sz="3200" b="1" u="sng" smtClean="0">
                <a:solidFill>
                  <a:srgbClr val="FF3300"/>
                </a:solidFill>
                <a:latin typeface="Times New Roman" pitchFamily="18" charset="0"/>
              </a:rPr>
              <a:t>ENDOCRINE GLANDS IN HUMAN BEINGS</a:t>
            </a:r>
          </a:p>
        </p:txBody>
      </p:sp>
      <p:pic>
        <p:nvPicPr>
          <p:cNvPr id="8" name="Picture 4" descr="endocrine%2520syste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51000" y="1701800"/>
            <a:ext cx="5689600" cy="7920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2256" y="4065550"/>
            <a:ext cx="7772400" cy="1470025"/>
          </a:xfrm>
        </p:spPr>
        <p:txBody>
          <a:bodyPr>
            <a:noAutofit/>
          </a:bodyPr>
          <a:lstStyle/>
          <a:p>
            <a:r>
              <a:rPr lang="en-US" sz="9600" dirty="0" smtClean="0">
                <a:latin typeface="Broadway" pitchFamily="82" charset="0"/>
              </a:rPr>
              <a:t>THANK YOU</a:t>
            </a:r>
            <a:endParaRPr lang="en-US" sz="9600" dirty="0">
              <a:latin typeface="Broadway" pitchFamily="82"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25</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98"/>
        <p:cNvGrpSpPr/>
        <p:nvPr/>
      </p:nvGrpSpPr>
      <p:grpSpPr>
        <a:xfrm>
          <a:off x="0" y="0"/>
          <a:ext cx="0" cy="0"/>
          <a:chOff x="0" y="0"/>
          <a:chExt cx="0" cy="0"/>
        </a:xfrm>
      </p:grpSpPr>
      <p:sp>
        <p:nvSpPr>
          <p:cNvPr id="99" name="Google Shape;99;p2"/>
          <p:cNvSpPr/>
          <p:nvPr/>
        </p:nvSpPr>
        <p:spPr>
          <a:xfrm>
            <a:off x="7436419" y="925830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3</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5" name="Rectangle 5"/>
          <p:cNvSpPr txBox="1">
            <a:spLocks noChangeArrowheads="1"/>
          </p:cNvSpPr>
          <p:nvPr/>
        </p:nvSpPr>
        <p:spPr>
          <a:xfrm>
            <a:off x="1778000" y="1295400"/>
            <a:ext cx="13639800" cy="7874000"/>
          </a:xfrm>
          <a:prstGeom prst="rect">
            <a:avLst/>
          </a:prstGeom>
        </p:spPr>
        <p:txBody>
          <a:bodyPr>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In animals control and co ordination is done by the </a:t>
            </a: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nervous system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     and endocrine system.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The nervous system consists of the </a:t>
            </a: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brain, spinal cord and nerves.</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a) </a:t>
            </a:r>
            <a:r>
              <a:rPr kumimoji="0" lang="en-US" sz="3200" b="1" i="0" u="sng" strike="noStrike" kern="0" cap="none" spc="0" normalizeH="0" baseline="0" noProof="0" dirty="0" smtClean="0">
                <a:ln>
                  <a:noFill/>
                </a:ln>
                <a:solidFill>
                  <a:srgbClr val="FF3300"/>
                </a:solidFill>
                <a:effectLst/>
                <a:uLnTx/>
                <a:uFillTx/>
                <a:latin typeface="Arial"/>
                <a:ea typeface="Arial"/>
                <a:cs typeface="Arial"/>
                <a:sym typeface="Arial"/>
              </a:rPr>
              <a:t>Receptors :-</a:t>
            </a: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are the sense organs which receive the stimuli and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pass the message to the brain or spinal cord through the sensory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nerves.</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err="1" smtClean="0">
                <a:ln>
                  <a:noFill/>
                </a:ln>
                <a:solidFill>
                  <a:srgbClr val="0000FF"/>
                </a:solidFill>
                <a:effectLst/>
                <a:uLnTx/>
                <a:uFillTx/>
                <a:latin typeface="Arial"/>
                <a:ea typeface="Arial"/>
                <a:cs typeface="Arial"/>
                <a:sym typeface="Arial"/>
              </a:rPr>
              <a:t>Eg</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Photoreceptors</a:t>
            </a: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in the eyes to detect light.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err="1" smtClean="0">
                <a:ln>
                  <a:noFill/>
                </a:ln>
                <a:solidFill>
                  <a:srgbClr val="FF3300"/>
                </a:solidFill>
                <a:effectLst/>
                <a:uLnTx/>
                <a:uFillTx/>
                <a:latin typeface="Arial"/>
                <a:ea typeface="Arial"/>
                <a:cs typeface="Arial"/>
                <a:sym typeface="Arial"/>
              </a:rPr>
              <a:t>Phonoreceptors</a:t>
            </a: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in the ears to detect sound.</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              Olfactory receptors</a:t>
            </a: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in the nose to detect smell.</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Gustatory receptors</a:t>
            </a: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in the tongue to detect taste.</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FF0066"/>
                </a:solidFill>
                <a:effectLst/>
                <a:uLnTx/>
                <a:uFillTx/>
                <a:latin typeface="Arial"/>
                <a:ea typeface="Arial"/>
                <a:cs typeface="Arial"/>
                <a:sym typeface="Arial"/>
              </a:rPr>
              <a:t> </a:t>
            </a:r>
            <a:r>
              <a:rPr kumimoji="0" lang="en-US" sz="3200" b="1" i="0" u="none" strike="noStrike" kern="0" cap="none" spc="0" normalizeH="0" baseline="0" noProof="0" dirty="0" err="1" smtClean="0">
                <a:ln>
                  <a:noFill/>
                </a:ln>
                <a:solidFill>
                  <a:srgbClr val="FF3300"/>
                </a:solidFill>
                <a:effectLst/>
                <a:uLnTx/>
                <a:uFillTx/>
                <a:latin typeface="Arial"/>
                <a:ea typeface="Arial"/>
                <a:cs typeface="Arial"/>
                <a:sym typeface="Arial"/>
              </a:rPr>
              <a:t>Tangoreceptors</a:t>
            </a:r>
            <a:r>
              <a:rPr kumimoji="0" lang="en-US" sz="3200" b="1" i="0" u="none" strike="noStrike" kern="0" cap="none" spc="0" normalizeH="0" baseline="0" noProof="0" dirty="0" smtClean="0">
                <a:ln>
                  <a:noFill/>
                </a:ln>
                <a:solidFill>
                  <a:srgbClr val="FF0066"/>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in the skin to detect touch.</a:t>
            </a: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b)</a:t>
            </a:r>
            <a:r>
              <a:rPr kumimoji="0" lang="en-US" sz="3200" b="1" i="0" u="sng" strike="noStrike" kern="0" cap="none" spc="0" normalizeH="0" baseline="0" noProof="0" dirty="0" smtClean="0">
                <a:ln>
                  <a:noFill/>
                </a:ln>
                <a:solidFill>
                  <a:srgbClr val="FF3300"/>
                </a:solidFill>
                <a:effectLst/>
                <a:uLnTx/>
                <a:uFillTx/>
                <a:latin typeface="Arial"/>
                <a:ea typeface="Arial"/>
                <a:cs typeface="Arial"/>
                <a:sym typeface="Arial"/>
              </a:rPr>
              <a:t> Effectors :-</a:t>
            </a: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are the muscles and glands which respond to the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information from the brain and spinal cord through the motor nerves.</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c) </a:t>
            </a:r>
            <a:r>
              <a:rPr kumimoji="0" lang="en-US" sz="3200" b="1" i="0" u="sng" strike="noStrike" kern="0" cap="none" spc="0" normalizeH="0" baseline="0" noProof="0" dirty="0" smtClean="0">
                <a:ln>
                  <a:noFill/>
                </a:ln>
                <a:solidFill>
                  <a:srgbClr val="FF3300"/>
                </a:solidFill>
                <a:effectLst/>
                <a:uLnTx/>
                <a:uFillTx/>
                <a:latin typeface="Arial"/>
                <a:ea typeface="Arial"/>
                <a:cs typeface="Arial"/>
                <a:sym typeface="Arial"/>
              </a:rPr>
              <a:t>Sensory nerves :-</a:t>
            </a: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are nerves which carry information from the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receptors (sense organs) to the brain and spinal cord.</a:t>
            </a:r>
            <a:endPar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FF3300"/>
                </a:solidFill>
                <a:effectLst/>
                <a:uLnTx/>
                <a:uFillTx/>
                <a:latin typeface="Arial"/>
                <a:ea typeface="Arial"/>
                <a:cs typeface="Arial"/>
                <a:sym typeface="Arial"/>
              </a:rPr>
              <a:t>d) </a:t>
            </a:r>
            <a:r>
              <a:rPr kumimoji="0" lang="en-US" sz="3200" b="1" i="0" u="sng" strike="noStrike" kern="0" cap="none" spc="0" normalizeH="0" baseline="0" noProof="0" dirty="0" smtClean="0">
                <a:ln>
                  <a:noFill/>
                </a:ln>
                <a:solidFill>
                  <a:srgbClr val="FF3300"/>
                </a:solidFill>
                <a:effectLst/>
                <a:uLnTx/>
                <a:uFillTx/>
                <a:latin typeface="Arial"/>
                <a:ea typeface="Arial"/>
                <a:cs typeface="Arial"/>
                <a:sym typeface="Arial"/>
              </a:rPr>
              <a:t>Motor nerves :-</a:t>
            </a:r>
            <a:r>
              <a:rPr kumimoji="0" lang="en-US" sz="32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are nerves which carry information from the brain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FF"/>
                </a:solidFill>
                <a:effectLst/>
                <a:uLnTx/>
                <a:uFillTx/>
                <a:latin typeface="Arial"/>
                <a:ea typeface="Arial"/>
                <a:cs typeface="Arial"/>
                <a:sym typeface="Arial"/>
              </a:rPr>
              <a:t>     and spinal cord to the effectors (muscles and glands).</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3200" b="1" i="1" u="none" strike="noStrike" kern="0" cap="none" spc="0" normalizeH="0" baseline="0" noProof="0" dirty="0" smtClean="0">
              <a:ln>
                <a:noFill/>
              </a:ln>
              <a:solidFill>
                <a:srgbClr val="0000FF"/>
              </a:solidFill>
              <a:effectLst/>
              <a:uLnTx/>
              <a:uFillTx/>
              <a:latin typeface="Arial"/>
              <a:ea typeface="Arial"/>
              <a:cs typeface="Arial"/>
              <a:sym typeface="Arial"/>
            </a:endParaRPr>
          </a:p>
        </p:txBody>
      </p:sp>
      <p:sp>
        <p:nvSpPr>
          <p:cNvPr id="16" name="Rectangle 4"/>
          <p:cNvSpPr txBox="1">
            <a:spLocks noChangeArrowheads="1"/>
          </p:cNvSpPr>
          <p:nvPr/>
        </p:nvSpPr>
        <p:spPr>
          <a:xfrm>
            <a:off x="1701800" y="482600"/>
            <a:ext cx="8534400" cy="533400"/>
          </a:xfrm>
          <a:prstGeom prst="rect">
            <a:avLst/>
          </a:prstGeom>
        </p:spPr>
        <p:txBody>
          <a:bodyPr>
            <a:normAutofit fontScale="60000" lnSpcReduction="200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2) </a:t>
            </a:r>
            <a:r>
              <a:rPr kumimoji="0" lang="en-US" sz="6000" b="1" i="0" u="sng"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Coordination in animals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D">
            <a:alpha val="73725"/>
          </a:srgbClr>
        </a:solidFill>
        <a:effectLst/>
      </p:bgPr>
    </p:bg>
    <p:spTree>
      <p:nvGrpSpPr>
        <p:cNvPr id="1" name="Shape 108"/>
        <p:cNvGrpSpPr/>
        <p:nvPr/>
      </p:nvGrpSpPr>
      <p:grpSpPr>
        <a:xfrm>
          <a:off x="0" y="0"/>
          <a:ext cx="0" cy="0"/>
          <a:chOff x="0" y="0"/>
          <a:chExt cx="0" cy="0"/>
        </a:xfrm>
      </p:grpSpPr>
      <p:sp>
        <p:nvSpPr>
          <p:cNvPr id="113" name="Google Shape;113;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4</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3" name="Rectangle 4"/>
          <p:cNvSpPr txBox="1">
            <a:spLocks noChangeArrowheads="1"/>
          </p:cNvSpPr>
          <p:nvPr/>
        </p:nvSpPr>
        <p:spPr>
          <a:xfrm>
            <a:off x="5080000" y="304800"/>
            <a:ext cx="6858000" cy="711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HUMAN NERVOUS SYSTEM</a:t>
            </a:r>
          </a:p>
        </p:txBody>
      </p:sp>
      <p:pic>
        <p:nvPicPr>
          <p:cNvPr id="4" name="Picture 7" descr="038%20Nervous%20syste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95600" y="1625600"/>
            <a:ext cx="9997180" cy="779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18"/>
        <p:cNvGrpSpPr/>
        <p:nvPr/>
      </p:nvGrpSpPr>
      <p:grpSpPr>
        <a:xfrm>
          <a:off x="0" y="0"/>
          <a:ext cx="0" cy="0"/>
          <a:chOff x="0" y="0"/>
          <a:chExt cx="0" cy="0"/>
        </a:xfrm>
      </p:grpSpPr>
      <p:sp>
        <p:nvSpPr>
          <p:cNvPr id="119" name="Google Shape;119;p4"/>
          <p:cNvSpPr/>
          <p:nvPr/>
        </p:nvSpPr>
        <p:spPr>
          <a:xfrm>
            <a:off x="7284019" y="9251434"/>
            <a:ext cx="110039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5</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5" name="Google Shape;120;p4"/>
          <p:cNvSpPr/>
          <p:nvPr/>
        </p:nvSpPr>
        <p:spPr>
          <a:xfrm flipH="1">
            <a:off x="17501855" y="1923607"/>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txBox="1">
            <a:spLocks noChangeArrowheads="1"/>
          </p:cNvSpPr>
          <p:nvPr/>
        </p:nvSpPr>
        <p:spPr>
          <a:xfrm>
            <a:off x="1854200" y="1447800"/>
            <a:ext cx="9017000" cy="2895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FF3300"/>
                </a:solidFill>
                <a:effectLst/>
                <a:uLnTx/>
                <a:uFillTx/>
                <a:latin typeface="Arial"/>
                <a:ea typeface="Arial"/>
                <a:cs typeface="Arial"/>
                <a:sym typeface="Arial"/>
              </a:rPr>
              <a:t> a) </a:t>
            </a:r>
            <a:r>
              <a:rPr kumimoji="0" lang="en-US" sz="2800" b="1" i="0" u="sng" strike="noStrike" kern="0" cap="none" spc="0" normalizeH="0" baseline="0" noProof="0" dirty="0" smtClean="0">
                <a:ln>
                  <a:noFill/>
                </a:ln>
                <a:solidFill>
                  <a:srgbClr val="FF3300"/>
                </a:solidFill>
                <a:effectLst/>
                <a:uLnTx/>
                <a:uFillTx/>
                <a:latin typeface="Arial"/>
                <a:ea typeface="Arial"/>
                <a:cs typeface="Arial"/>
                <a:sym typeface="Arial"/>
              </a:rPr>
              <a:t>Parts of the nervous system </a:t>
            </a:r>
            <a:r>
              <a:rPr kumimoji="0" lang="en-US" sz="2800" b="1" i="0" u="none" strike="noStrike" kern="0" cap="none" spc="0" normalizeH="0" baseline="0" noProof="0" dirty="0" smtClean="0">
                <a:ln>
                  <a:noFill/>
                </a:ln>
                <a:solidFill>
                  <a:srgbClr val="FF3300"/>
                </a:solidFill>
                <a:effectLst/>
                <a:uLnTx/>
                <a:uFillTx/>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0000FF"/>
                </a:solidFill>
                <a:effectLst/>
                <a:uLnTx/>
                <a:uFillTx/>
                <a:latin typeface="Arial"/>
                <a:ea typeface="Arial"/>
                <a:cs typeface="Arial"/>
                <a:sym typeface="Arial"/>
              </a:rPr>
              <a:t>      The human nervous system consists of the Central Nervous System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0000FF"/>
                </a:solidFill>
                <a:effectLst/>
                <a:uLnTx/>
                <a:uFillTx/>
                <a:latin typeface="Arial"/>
                <a:ea typeface="Arial"/>
                <a:cs typeface="Arial"/>
                <a:sym typeface="Arial"/>
              </a:rPr>
              <a:t>      and Peripheral Nervous System.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FF3300"/>
                </a:solidFill>
                <a:effectLst/>
                <a:uLnTx/>
                <a:uFillTx/>
                <a:latin typeface="Arial"/>
                <a:ea typeface="Arial"/>
                <a:cs typeface="Arial"/>
                <a:sym typeface="Arial"/>
              </a:rPr>
              <a:t> </a:t>
            </a:r>
            <a:r>
              <a:rPr kumimoji="0" lang="en-US" sz="2800" b="1" i="0" u="none" strike="noStrike" kern="0" cap="none" spc="0" normalizeH="0" baseline="0" noProof="0" dirty="0" err="1" smtClean="0">
                <a:ln>
                  <a:noFill/>
                </a:ln>
                <a:solidFill>
                  <a:srgbClr val="FF3300"/>
                </a:solidFill>
                <a:effectLst/>
                <a:uLnTx/>
                <a:uFillTx/>
                <a:latin typeface="Arial"/>
                <a:ea typeface="Arial"/>
                <a:cs typeface="Arial"/>
                <a:sym typeface="Arial"/>
              </a:rPr>
              <a:t>i</a:t>
            </a:r>
            <a:r>
              <a:rPr kumimoji="0" lang="en-US" sz="2800" b="1" i="0" u="none" strike="noStrike" kern="0" cap="none" spc="0" normalizeH="0" baseline="0" noProof="0" dirty="0" smtClean="0">
                <a:ln>
                  <a:noFill/>
                </a:ln>
                <a:solidFill>
                  <a:srgbClr val="FF3300"/>
                </a:solidFill>
                <a:effectLst/>
                <a:uLnTx/>
                <a:uFillTx/>
                <a:latin typeface="Arial"/>
                <a:ea typeface="Arial"/>
                <a:cs typeface="Arial"/>
                <a:sym typeface="Arial"/>
              </a:rPr>
              <a:t>) </a:t>
            </a:r>
            <a:r>
              <a:rPr kumimoji="0" lang="en-US" sz="2800" b="1" i="0" u="sng" strike="noStrike" kern="0" cap="none" spc="0" normalizeH="0" baseline="0" noProof="0" dirty="0" smtClean="0">
                <a:ln>
                  <a:noFill/>
                </a:ln>
                <a:solidFill>
                  <a:srgbClr val="FF3300"/>
                </a:solidFill>
                <a:effectLst/>
                <a:uLnTx/>
                <a:uFillTx/>
                <a:latin typeface="Arial"/>
                <a:ea typeface="Arial"/>
                <a:cs typeface="Arial"/>
                <a:sym typeface="Arial"/>
              </a:rPr>
              <a:t>The central nervous system</a:t>
            </a:r>
            <a:r>
              <a:rPr kumimoji="0" lang="en-US" sz="2800" b="1" i="0" u="none" strike="noStrike" kern="0" cap="none" spc="0" normalizeH="0" baseline="0" noProof="0" dirty="0" smtClean="0">
                <a:ln>
                  <a:noFill/>
                </a:ln>
                <a:solidFill>
                  <a:srgbClr val="FF3300"/>
                </a:solidFill>
                <a:effectLst/>
                <a:uLnTx/>
                <a:uFillTx/>
                <a:latin typeface="Arial"/>
                <a:ea typeface="Arial"/>
                <a:cs typeface="Arial"/>
                <a:sym typeface="Arial"/>
              </a:rPr>
              <a:t> :-</a:t>
            </a:r>
            <a:r>
              <a:rPr kumimoji="0" lang="en-US" sz="28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800" b="1" i="0" u="none" strike="noStrike" kern="0" cap="none" spc="0" normalizeH="0" baseline="0" noProof="0" dirty="0" smtClean="0">
                <a:ln>
                  <a:noFill/>
                </a:ln>
                <a:solidFill>
                  <a:srgbClr val="0000FF"/>
                </a:solidFill>
                <a:effectLst/>
                <a:uLnTx/>
                <a:uFillTx/>
                <a:latin typeface="Arial"/>
                <a:ea typeface="Arial"/>
                <a:cs typeface="Arial"/>
                <a:sym typeface="Arial"/>
              </a:rPr>
              <a:t>consists of the brain, and spinal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0000FF"/>
                </a:solidFill>
                <a:effectLst/>
                <a:uLnTx/>
                <a:uFillTx/>
                <a:latin typeface="Arial"/>
                <a:ea typeface="Arial"/>
                <a:cs typeface="Arial"/>
                <a:sym typeface="Arial"/>
              </a:rPr>
              <a:t>     cord.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FF3300"/>
                </a:solidFill>
                <a:effectLst/>
                <a:uLnTx/>
                <a:uFillTx/>
                <a:latin typeface="Arial"/>
                <a:ea typeface="Arial"/>
                <a:cs typeface="Arial"/>
                <a:sym typeface="Arial"/>
              </a:rPr>
              <a:t>ii) </a:t>
            </a:r>
            <a:r>
              <a:rPr kumimoji="0" lang="en-US" sz="2800" b="1" i="0" u="sng" strike="noStrike" kern="0" cap="none" spc="0" normalizeH="0" baseline="0" noProof="0" dirty="0" smtClean="0">
                <a:ln>
                  <a:noFill/>
                </a:ln>
                <a:solidFill>
                  <a:srgbClr val="FF3300"/>
                </a:solidFill>
                <a:effectLst/>
                <a:uLnTx/>
                <a:uFillTx/>
                <a:latin typeface="Arial"/>
                <a:ea typeface="Arial"/>
                <a:cs typeface="Arial"/>
                <a:sym typeface="Arial"/>
              </a:rPr>
              <a:t>The peripheral nervous system:-</a:t>
            </a:r>
            <a:r>
              <a:rPr kumimoji="0" lang="en-US" sz="28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800" b="1" i="0" u="none" strike="noStrike" kern="0" cap="none" spc="0" normalizeH="0" baseline="0" noProof="0" dirty="0" smtClean="0">
                <a:ln>
                  <a:noFill/>
                </a:ln>
                <a:solidFill>
                  <a:srgbClr val="0000FF"/>
                </a:solidFill>
                <a:effectLst/>
                <a:uLnTx/>
                <a:uFillTx/>
                <a:latin typeface="Arial"/>
                <a:ea typeface="Arial"/>
                <a:cs typeface="Arial"/>
                <a:sym typeface="Arial"/>
              </a:rPr>
              <a:t>consists of cranial nerves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0000FF"/>
                </a:solidFill>
                <a:effectLst/>
                <a:uLnTx/>
                <a:uFillTx/>
                <a:latin typeface="Arial"/>
                <a:ea typeface="Arial"/>
                <a:cs typeface="Arial"/>
                <a:sym typeface="Arial"/>
              </a:rPr>
              <a:t>     arising from the brain and spinal nerves arising from the spinal cord.</a:t>
            </a:r>
            <a:r>
              <a:rPr kumimoji="0" lang="en-US" sz="2800" b="0" i="0" u="none" strike="noStrike" kern="0" cap="none" spc="0" normalizeH="0" baseline="0" noProof="0" dirty="0" smtClean="0">
                <a:ln>
                  <a:noFill/>
                </a:ln>
                <a:solidFill>
                  <a:srgbClr val="0000FF"/>
                </a:solidFill>
                <a:effectLst/>
                <a:uLnTx/>
                <a:uFillTx/>
                <a:latin typeface="Arial"/>
                <a:ea typeface="Arial"/>
                <a:cs typeface="Arial"/>
                <a:sym typeface="Arial"/>
              </a:rPr>
              <a:t> </a:t>
            </a:r>
          </a:p>
        </p:txBody>
      </p:sp>
      <p:sp>
        <p:nvSpPr>
          <p:cNvPr id="7" name="Rectangle 4"/>
          <p:cNvSpPr txBox="1">
            <a:spLocks noChangeArrowheads="1"/>
          </p:cNvSpPr>
          <p:nvPr/>
        </p:nvSpPr>
        <p:spPr>
          <a:xfrm>
            <a:off x="2209800" y="660400"/>
            <a:ext cx="7772400" cy="4572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3) </a:t>
            </a:r>
            <a:r>
              <a:rPr kumimoji="0" lang="en-US" sz="4000" b="1" i="0" u="sng"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Human nervous system :-</a:t>
            </a:r>
          </a:p>
        </p:txBody>
      </p:sp>
      <p:pic>
        <p:nvPicPr>
          <p:cNvPr id="8" name="Picture 6" descr="1958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13000" y="6534484"/>
            <a:ext cx="4013200" cy="3168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descr="peripheral"/>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975600" y="6478385"/>
            <a:ext cx="3327400" cy="3631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D">
            <a:alpha val="46666"/>
          </a:srgbClr>
        </a:solidFill>
        <a:effectLst/>
      </p:bgPr>
    </p:bg>
    <p:spTree>
      <p:nvGrpSpPr>
        <p:cNvPr id="1" name="Shape 128"/>
        <p:cNvGrpSpPr/>
        <p:nvPr/>
      </p:nvGrpSpPr>
      <p:grpSpPr>
        <a:xfrm>
          <a:off x="0" y="0"/>
          <a:ext cx="0" cy="0"/>
          <a:chOff x="0" y="0"/>
          <a:chExt cx="0" cy="0"/>
        </a:xfrm>
      </p:grpSpPr>
      <p:sp>
        <p:nvSpPr>
          <p:cNvPr id="129" name="Google Shape;129;p5"/>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6</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5" name="Rectangle 5"/>
          <p:cNvSpPr txBox="1">
            <a:spLocks noChangeArrowheads="1"/>
          </p:cNvSpPr>
          <p:nvPr/>
        </p:nvSpPr>
        <p:spPr>
          <a:xfrm>
            <a:off x="1752600" y="1727200"/>
            <a:ext cx="8788400" cy="284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Neuron is the structural and functional unit of the nervous system. It has a cell body called</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err="1" smtClean="0">
                <a:ln>
                  <a:noFill/>
                </a:ln>
                <a:solidFill>
                  <a:srgbClr val="FF3300"/>
                </a:solidFill>
                <a:effectLst/>
                <a:uLnTx/>
                <a:uFillTx/>
                <a:latin typeface="Arial"/>
                <a:ea typeface="Arial"/>
                <a:cs typeface="Arial"/>
                <a:sym typeface="Arial"/>
              </a:rPr>
              <a:t>cyton</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containing a</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nucleus</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and </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cytoplasm.</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It has several branched structures called</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dendrites.</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It has a long nerve </a:t>
            </a:r>
            <a:r>
              <a:rPr kumimoji="0" lang="en-US" sz="2400" b="1" i="0" u="none" strike="noStrike" kern="0" cap="none" spc="0" normalizeH="0" baseline="0" noProof="0" dirty="0" err="1" smtClean="0">
                <a:ln>
                  <a:noFill/>
                </a:ln>
                <a:solidFill>
                  <a:srgbClr val="0000FF"/>
                </a:solidFill>
                <a:effectLst/>
                <a:uLnTx/>
                <a:uFillTx/>
                <a:latin typeface="Arial"/>
                <a:ea typeface="Arial"/>
                <a:cs typeface="Arial"/>
                <a:sym typeface="Arial"/>
              </a:rPr>
              <a:t>fibre</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called</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axon</a:t>
            </a:r>
            <a:r>
              <a:rPr kumimoji="0" lang="en-US" sz="2400" b="1" i="0" u="none" strike="noStrike" kern="0" cap="none" spc="0" normalizeH="0" baseline="0" noProof="0" dirty="0" smtClean="0">
                <a:ln>
                  <a:noFill/>
                </a:ln>
                <a:solidFill>
                  <a:srgbClr val="FF0066"/>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which is covered by a protective covering called</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Myelin sheath.</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The junction between two neurons is called</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synapse.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Messages pass through the nerve cell in the form of chemical and electrical signals called nerve impulse. The dendrites receive the information and starts a chemical reaction which produce electrical impulse which passes through the axon.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1" u="none" strike="noStrike" kern="0" cap="none" spc="0" normalizeH="0" baseline="0" noProof="0" dirty="0" smtClean="0">
              <a:ln>
                <a:noFill/>
              </a:ln>
              <a:solidFill>
                <a:srgbClr val="000000"/>
              </a:solidFill>
              <a:effectLst/>
              <a:uLnTx/>
              <a:uFillTx/>
              <a:latin typeface="Arial"/>
              <a:ea typeface="Arial"/>
              <a:cs typeface="Arial"/>
              <a:sym typeface="Arial"/>
            </a:endParaRPr>
          </a:p>
        </p:txBody>
      </p:sp>
      <p:sp>
        <p:nvSpPr>
          <p:cNvPr id="6" name="Rectangle 4"/>
          <p:cNvSpPr txBox="1">
            <a:spLocks noChangeArrowheads="1"/>
          </p:cNvSpPr>
          <p:nvPr/>
        </p:nvSpPr>
        <p:spPr>
          <a:xfrm>
            <a:off x="1778000" y="609600"/>
            <a:ext cx="7924800" cy="5334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b) </a:t>
            </a:r>
            <a:r>
              <a:rPr kumimoji="0" lang="en-US" sz="4800" b="1" i="0" u="sng"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Nerve cell (Neuron) :-</a:t>
            </a:r>
          </a:p>
        </p:txBody>
      </p:sp>
      <p:pic>
        <p:nvPicPr>
          <p:cNvPr id="7" name="Picture 6" descr="illu_neur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799" y="6197600"/>
            <a:ext cx="8383013" cy="363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38"/>
        <p:cNvGrpSpPr/>
        <p:nvPr/>
      </p:nvGrpSpPr>
      <p:grpSpPr>
        <a:xfrm>
          <a:off x="0" y="0"/>
          <a:ext cx="0" cy="0"/>
          <a:chOff x="0" y="0"/>
          <a:chExt cx="0" cy="0"/>
        </a:xfrm>
      </p:grpSpPr>
      <p:sp>
        <p:nvSpPr>
          <p:cNvPr id="139" name="Google Shape;139;p6"/>
          <p:cNvSpPr/>
          <p:nvPr/>
        </p:nvSpPr>
        <p:spPr>
          <a:xfrm>
            <a:off x="7436419" y="925830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7</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5" name="Picture 3" descr="illu_neur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905000" y="1827211"/>
            <a:ext cx="11963400" cy="7530841"/>
          </a:xfrm>
          <a:prstGeom prst="rect">
            <a:avLst/>
          </a:prstGeom>
          <a:noFill/>
        </p:spPr>
      </p:pic>
      <p:sp>
        <p:nvSpPr>
          <p:cNvPr id="6" name="Rectangle 2"/>
          <p:cNvSpPr txBox="1">
            <a:spLocks noChangeArrowheads="1"/>
          </p:cNvSpPr>
          <p:nvPr/>
        </p:nvSpPr>
        <p:spPr>
          <a:xfrm>
            <a:off x="1905000" y="761999"/>
            <a:ext cx="11757134" cy="78769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smtClean="0">
                <a:ln>
                  <a:noFill/>
                </a:ln>
                <a:solidFill>
                  <a:srgbClr val="FF3300"/>
                </a:solidFill>
                <a:effectLst/>
                <a:uLnTx/>
                <a:uFillTx/>
                <a:latin typeface="Times New Roman" pitchFamily="18" charset="0"/>
                <a:ea typeface="Arial"/>
                <a:cs typeface="Arial"/>
                <a:sym typeface="Arial"/>
              </a:rPr>
              <a:t>Structure of neuron (Nerve cell)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48"/>
        <p:cNvGrpSpPr/>
        <p:nvPr/>
      </p:nvGrpSpPr>
      <p:grpSpPr>
        <a:xfrm>
          <a:off x="0" y="0"/>
          <a:ext cx="0" cy="0"/>
          <a:chOff x="0" y="0"/>
          <a:chExt cx="0" cy="0"/>
        </a:xfrm>
      </p:grpSpPr>
      <p:sp>
        <p:nvSpPr>
          <p:cNvPr id="149" name="Google Shape;149;p7"/>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8</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14" name="Picture 3" descr="neuron_structur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2057400" y="2387599"/>
            <a:ext cx="12522200" cy="6820127"/>
          </a:xfrm>
          <a:prstGeom prst="rect">
            <a:avLst/>
          </a:prstGeom>
          <a:noFill/>
        </p:spPr>
      </p:pic>
      <p:sp>
        <p:nvSpPr>
          <p:cNvPr id="15" name="Rectangle 2"/>
          <p:cNvSpPr txBox="1">
            <a:spLocks noChangeArrowheads="1"/>
          </p:cNvSpPr>
          <p:nvPr/>
        </p:nvSpPr>
        <p:spPr>
          <a:xfrm>
            <a:off x="1905000" y="939799"/>
            <a:ext cx="12857616" cy="879423"/>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smtClean="0">
                <a:ln>
                  <a:noFill/>
                </a:ln>
                <a:solidFill>
                  <a:srgbClr val="FF3300"/>
                </a:solidFill>
                <a:effectLst/>
                <a:uLnTx/>
                <a:uFillTx/>
                <a:latin typeface="Times New Roman" pitchFamily="18" charset="0"/>
                <a:ea typeface="Arial"/>
                <a:cs typeface="Arial"/>
                <a:sym typeface="Arial"/>
              </a:rPr>
              <a:t>Transmission of messages through neurons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58"/>
        <p:cNvGrpSpPr/>
        <p:nvPr/>
      </p:nvGrpSpPr>
      <p:grpSpPr>
        <a:xfrm>
          <a:off x="0" y="0"/>
          <a:ext cx="0" cy="0"/>
          <a:chOff x="0" y="0"/>
          <a:chExt cx="0" cy="0"/>
        </a:xfrm>
      </p:grpSpPr>
      <p:sp>
        <p:nvSpPr>
          <p:cNvPr id="159" name="Google Shape;159;p8"/>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9</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9" name="Rectangle 5"/>
          <p:cNvSpPr txBox="1">
            <a:spLocks noChangeArrowheads="1"/>
          </p:cNvSpPr>
          <p:nvPr/>
        </p:nvSpPr>
        <p:spPr>
          <a:xfrm>
            <a:off x="1854200" y="1955800"/>
            <a:ext cx="11760200" cy="6248400"/>
          </a:xfrm>
          <a:prstGeom prst="rect">
            <a:avLst/>
          </a:prstGeom>
        </p:spPr>
        <p:txBody>
          <a:bodyPr>
            <a:norm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The brain is the main coordinating centre in the human body. It is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protected by the cranium. It is covered by three membranes called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a:t>
            </a:r>
            <a:r>
              <a:rPr kumimoji="0" lang="en-US" sz="2400" b="1" i="0" u="none" strike="noStrike" kern="0" cap="none" spc="0" normalizeH="0" baseline="0" noProof="0" dirty="0" err="1" smtClean="0">
                <a:ln>
                  <a:noFill/>
                </a:ln>
                <a:solidFill>
                  <a:srgbClr val="0000FF"/>
                </a:solidFill>
                <a:effectLst/>
                <a:uLnTx/>
                <a:uFillTx/>
                <a:latin typeface="Arial"/>
                <a:ea typeface="Arial"/>
                <a:cs typeface="Arial"/>
                <a:sym typeface="Arial"/>
              </a:rPr>
              <a:t>meninges</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filled with a fluid called cerebrospinal fluid which protects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the brain from shocks.</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The brain has three main parts. They are fore brain, mid brain and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hind brain.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endParaRP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  </a:t>
            </a:r>
            <a:r>
              <a:rPr kumimoji="0" lang="en-US" sz="2400" b="1" i="0" u="none" strike="noStrike" kern="0" cap="none" spc="0" normalizeH="0" baseline="0" noProof="0" dirty="0" err="1" smtClean="0">
                <a:ln>
                  <a:noFill/>
                </a:ln>
                <a:solidFill>
                  <a:srgbClr val="FF3300"/>
                </a:solidFill>
                <a:effectLst/>
                <a:uLnTx/>
                <a:uFillTx/>
                <a:latin typeface="Arial"/>
                <a:ea typeface="Arial"/>
                <a:cs typeface="Arial"/>
                <a:sym typeface="Arial"/>
              </a:rPr>
              <a:t>i</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 </a:t>
            </a:r>
            <a:r>
              <a:rPr kumimoji="0" lang="en-US" sz="2400" b="1" i="0" u="sng" strike="noStrike" kern="0" cap="none" spc="0" normalizeH="0" baseline="0" noProof="0" dirty="0" smtClean="0">
                <a:ln>
                  <a:noFill/>
                </a:ln>
                <a:solidFill>
                  <a:srgbClr val="FF3300"/>
                </a:solidFill>
                <a:effectLst/>
                <a:uLnTx/>
                <a:uFillTx/>
                <a:latin typeface="Arial"/>
                <a:ea typeface="Arial"/>
                <a:cs typeface="Arial"/>
                <a:sym typeface="Arial"/>
              </a:rPr>
              <a:t>Fore brain :-</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consists of the </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cerebrum</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and </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olfactory lobes.</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It is the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thinking part of the brain and controls voluntary actions. It controls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touch, smell, hearing, taste, sight, mental activities like thinking,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learning, memory, emotions etc.</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endParaRP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 ii) </a:t>
            </a:r>
            <a:r>
              <a:rPr kumimoji="0" lang="en-US" sz="2400" b="1" i="0" u="sng" strike="noStrike" kern="0" cap="none" spc="0" normalizeH="0" baseline="0" noProof="0" dirty="0" smtClean="0">
                <a:ln>
                  <a:noFill/>
                </a:ln>
                <a:solidFill>
                  <a:srgbClr val="FF3300"/>
                </a:solidFill>
                <a:effectLst/>
                <a:uLnTx/>
                <a:uFillTx/>
                <a:latin typeface="Arial"/>
                <a:ea typeface="Arial"/>
                <a:cs typeface="Arial"/>
                <a:sym typeface="Arial"/>
              </a:rPr>
              <a:t>Mid brain</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FF0066"/>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controls involuntary actions and reflex movements of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head, neck, eyes etc.</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endParaRP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iii) </a:t>
            </a:r>
            <a:r>
              <a:rPr kumimoji="0" lang="en-US" sz="2400" b="1" i="0" u="sng" strike="noStrike" kern="0" cap="none" spc="0" normalizeH="0" baseline="0" noProof="0" dirty="0" smtClean="0">
                <a:ln>
                  <a:noFill/>
                </a:ln>
                <a:solidFill>
                  <a:srgbClr val="FF3300"/>
                </a:solidFill>
                <a:effectLst/>
                <a:uLnTx/>
                <a:uFillTx/>
                <a:latin typeface="Arial"/>
                <a:ea typeface="Arial"/>
                <a:cs typeface="Arial"/>
                <a:sym typeface="Arial"/>
              </a:rPr>
              <a:t>Hind brain :-</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consists of </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cerebellum, </a:t>
            </a:r>
            <a:r>
              <a:rPr kumimoji="0" lang="en-US" sz="2400" b="1" i="0" u="none" strike="noStrike" kern="0" cap="none" spc="0" normalizeH="0" baseline="0" noProof="0" dirty="0" err="1" smtClean="0">
                <a:ln>
                  <a:noFill/>
                </a:ln>
                <a:solidFill>
                  <a:srgbClr val="FF3300"/>
                </a:solidFill>
                <a:effectLst/>
                <a:uLnTx/>
                <a:uFillTx/>
                <a:latin typeface="Arial"/>
                <a:ea typeface="Arial"/>
                <a:cs typeface="Arial"/>
                <a:sym typeface="Arial"/>
              </a:rPr>
              <a:t>pons</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and</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 medulla.</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sng" strike="noStrike" kern="0" cap="none" spc="0" normalizeH="0" baseline="0" noProof="0" dirty="0" smtClean="0">
                <a:ln>
                  <a:noFill/>
                </a:ln>
                <a:solidFill>
                  <a:srgbClr val="FF3300"/>
                </a:solidFill>
                <a:effectLst/>
                <a:uLnTx/>
                <a:uFillTx/>
                <a:latin typeface="Arial"/>
                <a:ea typeface="Arial"/>
                <a:cs typeface="Arial"/>
                <a:sym typeface="Arial"/>
              </a:rPr>
              <a:t>Cerebellum :-</a:t>
            </a: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controls body movements, balance and posture.</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400" b="1" i="0" u="sng" strike="noStrike" kern="0" cap="none" spc="0" normalizeH="0" baseline="0" noProof="0" dirty="0" smtClean="0">
                <a:ln>
                  <a:noFill/>
                </a:ln>
                <a:solidFill>
                  <a:srgbClr val="FF3300"/>
                </a:solidFill>
                <a:effectLst/>
                <a:uLnTx/>
                <a:uFillTx/>
                <a:latin typeface="Arial"/>
                <a:ea typeface="Arial"/>
                <a:cs typeface="Arial"/>
                <a:sym typeface="Arial"/>
              </a:rPr>
              <a:t>Pons :-</a:t>
            </a: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controls respiration.</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FF3300"/>
                </a:solidFill>
                <a:effectLst/>
                <a:uLnTx/>
                <a:uFillTx/>
                <a:latin typeface="Arial"/>
                <a:ea typeface="Arial"/>
                <a:cs typeface="Arial"/>
                <a:sym typeface="Arial"/>
              </a:rPr>
              <a:t>     </a:t>
            </a:r>
            <a:r>
              <a:rPr kumimoji="0" lang="en-US" sz="2400" b="1" i="0" u="sng" strike="noStrike" kern="0" cap="none" spc="0" normalizeH="0" baseline="0" noProof="0" dirty="0" smtClean="0">
                <a:ln>
                  <a:noFill/>
                </a:ln>
                <a:solidFill>
                  <a:srgbClr val="FF3300"/>
                </a:solidFill>
                <a:effectLst/>
                <a:uLnTx/>
                <a:uFillTx/>
                <a:latin typeface="Arial"/>
                <a:ea typeface="Arial"/>
                <a:cs typeface="Arial"/>
                <a:sym typeface="Arial"/>
              </a:rPr>
              <a:t>Medulla :-</a:t>
            </a:r>
            <a:r>
              <a:rPr kumimoji="0" lang="en-US" sz="2400" b="1" i="0" u="none" strike="noStrike" kern="0" cap="none" spc="0" normalizeH="0" baseline="0" noProof="0" dirty="0" smtClean="0">
                <a:ln>
                  <a:noFill/>
                </a:ln>
                <a:solidFill>
                  <a:srgbClr val="FF0066"/>
                </a:solidFill>
                <a:effectLst/>
                <a:uLnTx/>
                <a:uFillTx/>
                <a:latin typeface="Arial"/>
                <a:ea typeface="Arial"/>
                <a:cs typeface="Arial"/>
                <a:sym typeface="Arial"/>
              </a:rPr>
              <a:t> </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controls heart beat, blood pressure, swallowing, coughing,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sneezing, </a:t>
            </a:r>
            <a:r>
              <a:rPr kumimoji="0" lang="en-US" sz="2400" b="1" i="0" u="none" strike="noStrike" kern="0" cap="none" spc="0" normalizeH="0" baseline="0" noProof="0" dirty="0" err="1" smtClean="0">
                <a:ln>
                  <a:noFill/>
                </a:ln>
                <a:solidFill>
                  <a:srgbClr val="0000FF"/>
                </a:solidFill>
                <a:effectLst/>
                <a:uLnTx/>
                <a:uFillTx/>
                <a:latin typeface="Arial"/>
                <a:ea typeface="Arial"/>
                <a:cs typeface="Arial"/>
                <a:sym typeface="Arial"/>
              </a:rPr>
              <a:t>vomitting</a:t>
            </a:r>
            <a:r>
              <a:rPr kumimoji="0" lang="en-US" sz="2400" b="1" i="0" u="none" strike="noStrike" kern="0" cap="none" spc="0" normalizeH="0" baseline="0" noProof="0" dirty="0" smtClean="0">
                <a:ln>
                  <a:noFill/>
                </a:ln>
                <a:solidFill>
                  <a:srgbClr val="0000FF"/>
                </a:solidFill>
                <a:effectLst/>
                <a:uLnTx/>
                <a:uFillTx/>
                <a:latin typeface="Arial"/>
                <a:ea typeface="Arial"/>
                <a:cs typeface="Arial"/>
                <a:sym typeface="Arial"/>
              </a:rPr>
              <a:t> etc.</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endParaRPr kumimoji="0" lang="en-US" sz="2400" b="1" i="1" u="none" strike="noStrike" kern="0" cap="none" spc="0" normalizeH="0" baseline="0" noProof="0" dirty="0" smtClean="0">
              <a:ln>
                <a:noFill/>
              </a:ln>
              <a:solidFill>
                <a:srgbClr val="000000"/>
              </a:solidFill>
              <a:effectLst/>
              <a:uLnTx/>
              <a:uFillTx/>
              <a:latin typeface="Arial"/>
              <a:ea typeface="Arial"/>
              <a:cs typeface="Arial"/>
              <a:sym typeface="Arial"/>
            </a:endParaRPr>
          </a:p>
        </p:txBody>
      </p:sp>
      <p:sp>
        <p:nvSpPr>
          <p:cNvPr id="13" name="Rectangle 4"/>
          <p:cNvSpPr txBox="1">
            <a:spLocks noChangeArrowheads="1"/>
          </p:cNvSpPr>
          <p:nvPr/>
        </p:nvSpPr>
        <p:spPr>
          <a:xfrm>
            <a:off x="1905000" y="508000"/>
            <a:ext cx="7772400" cy="381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c) </a:t>
            </a:r>
            <a:r>
              <a:rPr kumimoji="0" lang="en-US" sz="4800" b="1" i="0" u="sng" strike="noStrike" kern="0" cap="none" spc="0" normalizeH="0" baseline="0" noProof="0" dirty="0" smtClean="0">
                <a:ln>
                  <a:noFill/>
                </a:ln>
                <a:solidFill>
                  <a:srgbClr val="FF3300"/>
                </a:solidFill>
                <a:effectLst/>
                <a:uLnTx/>
                <a:uFillTx/>
                <a:latin typeface="Times New Roman" pitchFamily="18" charset="0"/>
                <a:ea typeface="Arial"/>
                <a:cs typeface="Arial"/>
                <a:sym typeface="Arial"/>
              </a:rPr>
              <a:t>Brain :-</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1577</Words>
  <Application>Microsoft Office PowerPoint</Application>
  <PresentationFormat>Custom</PresentationFormat>
  <Paragraphs>178</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4a) Reflex action :-</vt:lpstr>
      <vt:lpstr>Slide 13</vt:lpstr>
      <vt:lpstr>Slide 14</vt:lpstr>
      <vt:lpstr>REFLEX ACTION</vt:lpstr>
      <vt:lpstr>b) Reflex arc :-</vt:lpstr>
      <vt:lpstr>REFLEX ARC</vt:lpstr>
      <vt:lpstr>5) Coordination in plants :-</vt:lpstr>
      <vt:lpstr>6) Movements in plants :-</vt:lpstr>
      <vt:lpstr>Slide 20</vt:lpstr>
      <vt:lpstr>Slide 21</vt:lpstr>
      <vt:lpstr>Slide 22</vt:lpstr>
      <vt:lpstr>7) Endocrine glands in human beings :-</vt:lpstr>
      <vt:lpstr>ENDOCRINE GLANDS IN HUMAN BEINGS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107</cp:revision>
  <dcterms:created xsi:type="dcterms:W3CDTF">2006-08-16T00:00:00Z</dcterms:created>
  <dcterms:modified xsi:type="dcterms:W3CDTF">2023-07-06T05:26:48Z</dcterms:modified>
</cp:coreProperties>
</file>